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70" r:id="rId3"/>
    <p:sldId id="275" r:id="rId4"/>
    <p:sldId id="274" r:id="rId5"/>
    <p:sldId id="272" r:id="rId6"/>
    <p:sldId id="268" r:id="rId7"/>
    <p:sldId id="269" r:id="rId8"/>
  </p:sldIdLst>
  <p:sldSz cx="20167600" cy="15125700"/>
  <p:notesSz cx="15125700" cy="15125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eacher Instructions" id="{3FB3C225-365D-4453-9EA9-1623A4B4FC51}">
          <p14:sldIdLst>
            <p14:sldId id="265"/>
          </p14:sldIdLst>
        </p14:section>
        <p14:section name="Background information" id="{BFC0C763-AE5C-49DD-B280-FBE8A5C13EF0}">
          <p14:sldIdLst>
            <p14:sldId id="270"/>
          </p14:sldIdLst>
        </p14:section>
        <p14:section name="Flow Chart 1" id="{BD9DC019-930C-4672-8090-98FAFE52F1BF}">
          <p14:sldIdLst>
            <p14:sldId id="275"/>
          </p14:sldIdLst>
        </p14:section>
        <p14:section name="Flow Chart 2" id="{0018B8FF-B9D2-474C-8236-7408CD461144}">
          <p14:sldIdLst>
            <p14:sldId id="274"/>
          </p14:sldIdLst>
        </p14:section>
        <p14:section name="Flow Chart 3" id="{4DD32E67-66E5-4D8B-A90B-9C6D69B43514}">
          <p14:sldIdLst>
            <p14:sldId id="272"/>
          </p14:sldIdLst>
        </p14:section>
        <p14:section name="Flow chart 4" id="{8FBA58F3-ADB0-4E44-8854-0CAB5B38D659}">
          <p14:sldIdLst>
            <p14:sldId id="268"/>
          </p14:sldIdLst>
        </p14:section>
        <p14:section name="Additional Material" id="{1CEC4018-18EA-4329-A81C-3F77CE42749D}">
          <p14:sldIdLst>
            <p14:sldId id="269"/>
          </p14:sldIdLst>
        </p14:section>
      </p14:sectionLst>
    </p:ext>
    <p:ext uri="{EFAFB233-063F-42B5-8137-9DF3F51BA10A}">
      <p15:sldGuideLst xmlns:p15="http://schemas.microsoft.com/office/powerpoint/2012/main">
        <p15:guide id="1" orient="horz" pos="288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dmila Andersson" initials="LA" lastIdx="5" clrIdx="0">
    <p:extLst>
      <p:ext uri="{19B8F6BF-5375-455C-9EA6-DF929625EA0E}">
        <p15:presenceInfo xmlns:p15="http://schemas.microsoft.com/office/powerpoint/2012/main" userId="S-1-5-21-6776287-1288131465-1396134992-35988" providerId="AD"/>
      </p:ext>
    </p:extLst>
  </p:cmAuthor>
  <p:cmAuthor id="2" name="Katina Webb" initials="KW" lastIdx="3" clrIdx="1">
    <p:extLst>
      <p:ext uri="{19B8F6BF-5375-455C-9EA6-DF929625EA0E}">
        <p15:presenceInfo xmlns:p15="http://schemas.microsoft.com/office/powerpoint/2012/main" userId="S-1-5-21-6776287-1288131465-1396134992-3485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7654B"/>
    <a:srgbClr val="008000"/>
    <a:srgbClr val="A2CF76"/>
    <a:srgbClr val="E6654A"/>
    <a:srgbClr val="3CB8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6" autoAdjust="0"/>
    <p:restoredTop sz="57901" autoAdjust="0"/>
  </p:normalViewPr>
  <p:slideViewPr>
    <p:cSldViewPr>
      <p:cViewPr varScale="1">
        <p:scale>
          <a:sx n="55" d="100"/>
          <a:sy n="55" d="100"/>
        </p:scale>
        <p:origin x="114" y="54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6554788" cy="758825"/>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8567738" y="0"/>
            <a:ext cx="6554787" cy="758825"/>
          </a:xfrm>
          <a:prstGeom prst="rect">
            <a:avLst/>
          </a:prstGeom>
        </p:spPr>
        <p:txBody>
          <a:bodyPr vert="horz" lIns="91440" tIns="45720" rIns="91440" bIns="45720" rtlCol="0"/>
          <a:lstStyle>
            <a:lvl1pPr algn="r">
              <a:defRPr sz="1200"/>
            </a:lvl1pPr>
          </a:lstStyle>
          <a:p>
            <a:fld id="{BE37432E-9DAB-495C-989D-32B1EAD9CA93}" type="datetimeFigureOut">
              <a:rPr lang="en-AU" smtClean="0"/>
              <a:t>19/05/2020</a:t>
            </a:fld>
            <a:endParaRPr lang="en-AU"/>
          </a:p>
        </p:txBody>
      </p:sp>
      <p:sp>
        <p:nvSpPr>
          <p:cNvPr id="4" name="Slide Image Placeholder 3"/>
          <p:cNvSpPr>
            <a:spLocks noGrp="1" noRot="1" noChangeAspect="1"/>
          </p:cNvSpPr>
          <p:nvPr>
            <p:ph type="sldImg" idx="2"/>
          </p:nvPr>
        </p:nvSpPr>
        <p:spPr>
          <a:xfrm>
            <a:off x="4159250" y="1890713"/>
            <a:ext cx="6807200" cy="51054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1512888" y="7278688"/>
            <a:ext cx="12099925" cy="59563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14366875"/>
            <a:ext cx="6554788" cy="758825"/>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8567738" y="14366875"/>
            <a:ext cx="6554787" cy="758825"/>
          </a:xfrm>
          <a:prstGeom prst="rect">
            <a:avLst/>
          </a:prstGeom>
        </p:spPr>
        <p:txBody>
          <a:bodyPr vert="horz" lIns="91440" tIns="45720" rIns="91440" bIns="45720" rtlCol="0" anchor="b"/>
          <a:lstStyle>
            <a:lvl1pPr algn="r">
              <a:defRPr sz="1200"/>
            </a:lvl1pPr>
          </a:lstStyle>
          <a:p>
            <a:fld id="{F340FF6A-5E7F-440C-9F8B-55A92A54E824}" type="slidenum">
              <a:rPr lang="en-AU" smtClean="0"/>
              <a:t>‹#›</a:t>
            </a:fld>
            <a:endParaRPr lang="en-AU"/>
          </a:p>
        </p:txBody>
      </p:sp>
    </p:spTree>
    <p:extLst>
      <p:ext uri="{BB962C8B-B14F-4D97-AF65-F5344CB8AC3E}">
        <p14:creationId xmlns:p14="http://schemas.microsoft.com/office/powerpoint/2010/main" val="1198765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F340FF6A-5E7F-440C-9F8B-55A92A54E824}" type="slidenum">
              <a:rPr lang="en-AU" smtClean="0"/>
              <a:t>1</a:t>
            </a:fld>
            <a:endParaRPr lang="en-AU"/>
          </a:p>
        </p:txBody>
      </p:sp>
    </p:spTree>
    <p:extLst>
      <p:ext uri="{BB962C8B-B14F-4D97-AF65-F5344CB8AC3E}">
        <p14:creationId xmlns:p14="http://schemas.microsoft.com/office/powerpoint/2010/main" val="3608473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F340FF6A-5E7F-440C-9F8B-55A92A54E824}" type="slidenum">
              <a:rPr lang="en-AU" smtClean="0"/>
              <a:t>2</a:t>
            </a:fld>
            <a:endParaRPr lang="en-AU"/>
          </a:p>
        </p:txBody>
      </p:sp>
    </p:spTree>
    <p:extLst>
      <p:ext uri="{BB962C8B-B14F-4D97-AF65-F5344CB8AC3E}">
        <p14:creationId xmlns:p14="http://schemas.microsoft.com/office/powerpoint/2010/main" val="22068330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AU" b="1" dirty="0" smtClean="0"/>
              <a:t>Instructions:</a:t>
            </a:r>
          </a:p>
          <a:p>
            <a:pPr marL="228600" indent="-228600" algn="l">
              <a:buFont typeface="+mj-lt"/>
              <a:buAutoNum type="arabicPeriod"/>
            </a:pPr>
            <a:r>
              <a:rPr lang="en-AU" sz="1200" b="0" dirty="0" smtClean="0">
                <a:solidFill>
                  <a:schemeClr val="tx1"/>
                </a:solidFill>
                <a:latin typeface="Arial" panose="020B0604020202020204" pitchFamily="34" charset="0"/>
                <a:cs typeface="Arial" panose="020B0604020202020204" pitchFamily="34" charset="0"/>
              </a:rPr>
              <a:t>Use the white text boxes provided to place each state in order on the flow chart. </a:t>
            </a:r>
          </a:p>
          <a:p>
            <a:pPr marL="228600" indent="-228600" algn="l">
              <a:buFont typeface="+mj-lt"/>
              <a:buAutoNum type="arabicPeriod"/>
            </a:pPr>
            <a:r>
              <a:rPr lang="en-AU" sz="1200" b="0" dirty="0" smtClean="0">
                <a:solidFill>
                  <a:schemeClr val="tx1"/>
                </a:solidFill>
                <a:latin typeface="Arial" panose="020B0604020202020204" pitchFamily="34" charset="0"/>
                <a:cs typeface="Arial" panose="020B0604020202020204" pitchFamily="34" charset="0"/>
              </a:rPr>
              <a:t>Match the green description text boxes to the correct heading.</a:t>
            </a:r>
          </a:p>
          <a:p>
            <a:pPr marL="0" indent="0" algn="l">
              <a:buFont typeface="+mj-lt"/>
              <a:buNone/>
            </a:pPr>
            <a:endParaRPr lang="en-AU" sz="1200" b="1" dirty="0" smtClean="0">
              <a:solidFill>
                <a:schemeClr val="tx1"/>
              </a:solidFill>
              <a:latin typeface="Arial" panose="020B0604020202020204" pitchFamily="34" charset="0"/>
              <a:cs typeface="Arial" panose="020B0604020202020204" pitchFamily="34" charset="0"/>
            </a:endParaRPr>
          </a:p>
          <a:p>
            <a:pPr marL="0" indent="0" algn="l">
              <a:buFont typeface="+mj-lt"/>
              <a:buNone/>
            </a:pPr>
            <a:r>
              <a:rPr lang="en-AU" sz="1200" b="1" dirty="0" smtClean="0">
                <a:solidFill>
                  <a:schemeClr val="tx1"/>
                </a:solidFill>
                <a:latin typeface="Arial" panose="020B0604020202020204" pitchFamily="34" charset="0"/>
                <a:cs typeface="Arial" panose="020B0604020202020204" pitchFamily="34" charset="0"/>
              </a:rPr>
              <a:t>Additional</a:t>
            </a:r>
            <a:r>
              <a:rPr lang="en-AU" sz="1200" b="1" baseline="0" dirty="0" smtClean="0">
                <a:solidFill>
                  <a:schemeClr val="tx1"/>
                </a:solidFill>
                <a:latin typeface="Arial" panose="020B0604020202020204" pitchFamily="34" charset="0"/>
                <a:cs typeface="Arial" panose="020B0604020202020204" pitchFamily="34" charset="0"/>
              </a:rPr>
              <a:t> Activities</a:t>
            </a:r>
          </a:p>
          <a:p>
            <a:pPr marL="228600" indent="-228600" algn="l">
              <a:buFont typeface="+mj-lt"/>
              <a:buAutoNum type="alphaUcPeriod"/>
            </a:pPr>
            <a:r>
              <a:rPr lang="en-AU" sz="1200" i="0" dirty="0" smtClean="0">
                <a:solidFill>
                  <a:schemeClr val="tx1"/>
                </a:solidFill>
                <a:latin typeface="Arial" panose="020B0604020202020204" pitchFamily="34" charset="0"/>
                <a:cs typeface="Arial" panose="020B0604020202020204" pitchFamily="34" charset="0"/>
              </a:rPr>
              <a:t>Examine Current Bills </a:t>
            </a:r>
          </a:p>
          <a:p>
            <a:pPr marL="685800" lvl="1" indent="-228600" algn="l">
              <a:buFont typeface="+mj-lt"/>
              <a:buAutoNum type="arabicPeriod"/>
            </a:pPr>
            <a:r>
              <a:rPr lang="en-AU" sz="1200" i="0" dirty="0" smtClean="0">
                <a:solidFill>
                  <a:schemeClr val="tx1"/>
                </a:solidFill>
                <a:latin typeface="Arial" panose="020B0604020202020204" pitchFamily="34" charset="0"/>
                <a:cs typeface="Arial" panose="020B0604020202020204" pitchFamily="34" charset="0"/>
              </a:rPr>
              <a:t>Choose a current act or bill</a:t>
            </a:r>
            <a:r>
              <a:rPr lang="en-AU" sz="1200" i="0" baseline="0" dirty="0" smtClean="0">
                <a:solidFill>
                  <a:schemeClr val="tx1"/>
                </a:solidFill>
                <a:latin typeface="Arial" panose="020B0604020202020204" pitchFamily="34" charset="0"/>
                <a:cs typeface="Arial" panose="020B0604020202020204" pitchFamily="34" charset="0"/>
              </a:rPr>
              <a:t> – </a:t>
            </a:r>
            <a:r>
              <a:rPr lang="en-AU" sz="1200" i="1" baseline="0" dirty="0" smtClean="0">
                <a:solidFill>
                  <a:schemeClr val="tx1"/>
                </a:solidFill>
                <a:latin typeface="Arial" panose="020B0604020202020204" pitchFamily="34" charset="0"/>
                <a:cs typeface="Arial" panose="020B0604020202020204" pitchFamily="34" charset="0"/>
              </a:rPr>
              <a:t>see links on last slide. </a:t>
            </a:r>
            <a:endParaRPr lang="en-AU" sz="1200" i="1" dirty="0" smtClean="0">
              <a:solidFill>
                <a:schemeClr val="tx1"/>
              </a:solidFill>
              <a:latin typeface="Arial" panose="020B0604020202020204" pitchFamily="34" charset="0"/>
              <a:cs typeface="Arial" panose="020B0604020202020204" pitchFamily="34" charset="0"/>
            </a:endParaRPr>
          </a:p>
          <a:p>
            <a:pPr marL="685800" lvl="1" indent="-228600" algn="l">
              <a:buFont typeface="+mj-lt"/>
              <a:buAutoNum type="arabicPeriod"/>
            </a:pPr>
            <a:r>
              <a:rPr lang="en-AU" sz="1200" i="0" dirty="0" smtClean="0">
                <a:solidFill>
                  <a:schemeClr val="tx1"/>
                </a:solidFill>
                <a:latin typeface="Arial" panose="020B0604020202020204" pitchFamily="34" charset="0"/>
                <a:cs typeface="Arial" panose="020B0604020202020204" pitchFamily="34" charset="0"/>
              </a:rPr>
              <a:t>Add text boxes to your diagram with the dates each stage was reached for that bill or act.</a:t>
            </a:r>
          </a:p>
          <a:p>
            <a:pPr marL="228600" marR="0" lvl="0" indent="-228600" algn="l" defTabSz="914400" rtl="0" eaLnBrk="1" fontAlgn="auto" latinLnBrk="0" hangingPunct="1">
              <a:lnSpc>
                <a:spcPct val="100000"/>
              </a:lnSpc>
              <a:spcBef>
                <a:spcPts val="0"/>
              </a:spcBef>
              <a:spcAft>
                <a:spcPts val="0"/>
              </a:spcAft>
              <a:buClrTx/>
              <a:buSzTx/>
              <a:buFont typeface="+mj-lt"/>
              <a:buAutoNum type="alphaUcPeriod"/>
              <a:tabLst/>
              <a:defRPr/>
            </a:pPr>
            <a:r>
              <a:rPr lang="en-AU" b="0" baseline="0" dirty="0" smtClean="0"/>
              <a:t>Investigate how ideas for new laws or changes to existing laws become bills.   </a:t>
            </a:r>
          </a:p>
          <a:p>
            <a:pPr marL="228600" marR="0" lvl="0" indent="-228600" algn="l" defTabSz="914400" rtl="0" eaLnBrk="1" fontAlgn="auto" latinLnBrk="0" hangingPunct="1">
              <a:lnSpc>
                <a:spcPct val="100000"/>
              </a:lnSpc>
              <a:spcBef>
                <a:spcPts val="0"/>
              </a:spcBef>
              <a:spcAft>
                <a:spcPts val="0"/>
              </a:spcAft>
              <a:buClrTx/>
              <a:buSzTx/>
              <a:buFont typeface="+mj-lt"/>
              <a:buAutoNum type="alphaUcPeriod"/>
              <a:tabLst/>
              <a:defRPr/>
            </a:pPr>
            <a:r>
              <a:rPr lang="en-AU" b="0" baseline="0" dirty="0" smtClean="0"/>
              <a:t>Create an infographic that uses images and limited text to outline the legislative process in Queensland.</a:t>
            </a:r>
            <a:endParaRPr lang="en-AU" b="0" dirty="0" smtClean="0"/>
          </a:p>
          <a:p>
            <a:pPr marL="228600" indent="-228600" algn="l">
              <a:buFont typeface="+mj-lt"/>
              <a:buAutoNum type="alphaUcPeriod"/>
            </a:pPr>
            <a:r>
              <a:rPr lang="en-AU" sz="1200" b="0" i="0" baseline="0" dirty="0" smtClean="0">
                <a:solidFill>
                  <a:schemeClr val="tx1"/>
                </a:solidFill>
                <a:latin typeface="Arial" panose="020B0604020202020204" pitchFamily="34" charset="0"/>
                <a:cs typeface="Arial" panose="020B0604020202020204" pitchFamily="34" charset="0"/>
              </a:rPr>
              <a:t>Discuss the steps in the process  </a:t>
            </a:r>
          </a:p>
          <a:p>
            <a:pPr marL="0" indent="0" algn="l">
              <a:buFont typeface="+mj-lt"/>
              <a:buNone/>
            </a:pPr>
            <a:endParaRPr lang="en-AU" sz="1200" i="0" baseline="0" dirty="0" smtClean="0">
              <a:solidFill>
                <a:schemeClr val="tx1"/>
              </a:solidFill>
              <a:latin typeface="Arial" panose="020B0604020202020204" pitchFamily="34" charset="0"/>
              <a:cs typeface="Arial" panose="020B0604020202020204" pitchFamily="34" charset="0"/>
            </a:endParaRPr>
          </a:p>
          <a:p>
            <a:pPr marL="0" indent="0" algn="l">
              <a:buFont typeface="+mj-lt"/>
              <a:buNone/>
            </a:pPr>
            <a:r>
              <a:rPr lang="en-AU" sz="1200" i="1" baseline="0" dirty="0" smtClean="0">
                <a:solidFill>
                  <a:schemeClr val="tx1"/>
                </a:solidFill>
                <a:latin typeface="Arial" panose="020B0604020202020204" pitchFamily="34" charset="0"/>
                <a:cs typeface="Arial" panose="020B0604020202020204" pitchFamily="34" charset="0"/>
              </a:rPr>
              <a:t>Legal studies</a:t>
            </a:r>
          </a:p>
          <a:p>
            <a:pPr marL="228600" indent="-228600" algn="l">
              <a:buFont typeface="+mj-lt"/>
              <a:buAutoNum type="arabicPeriod"/>
            </a:pPr>
            <a:r>
              <a:rPr lang="en-AU" dirty="0" smtClean="0"/>
              <a:t>Compare the legislative</a:t>
            </a:r>
            <a:r>
              <a:rPr lang="en-AU" baseline="0" dirty="0" smtClean="0"/>
              <a:t> processes at State and Federal levels. </a:t>
            </a:r>
          </a:p>
          <a:p>
            <a:pPr marL="228600" indent="-228600" algn="l">
              <a:buFont typeface="+mj-lt"/>
              <a:buAutoNum type="arabicPeriod"/>
            </a:pPr>
            <a:r>
              <a:rPr lang="en-AU" baseline="0" dirty="0" smtClean="0"/>
              <a:t>Explain implications of the unicameral parliament in Queensland using your completed comparison in your response.  </a:t>
            </a:r>
          </a:p>
          <a:p>
            <a:pPr marL="228600" indent="-228600" algn="l">
              <a:buFont typeface="+mj-lt"/>
              <a:buAutoNum type="arabicPeriod"/>
            </a:pPr>
            <a:r>
              <a:rPr lang="en-AU" sz="1200" i="0" dirty="0" smtClean="0">
                <a:solidFill>
                  <a:schemeClr val="tx1"/>
                </a:solidFill>
                <a:latin typeface="Arial" panose="020B0604020202020204" pitchFamily="34" charset="0"/>
                <a:cs typeface="Arial" panose="020B0604020202020204" pitchFamily="34" charset="0"/>
              </a:rPr>
              <a:t>Describe</a:t>
            </a:r>
            <a:r>
              <a:rPr lang="en-AU" sz="1200" i="0" baseline="0" dirty="0" smtClean="0">
                <a:solidFill>
                  <a:schemeClr val="tx1"/>
                </a:solidFill>
                <a:latin typeface="Arial" panose="020B0604020202020204" pitchFamily="34" charset="0"/>
                <a:cs typeface="Arial" panose="020B0604020202020204" pitchFamily="34" charset="0"/>
              </a:rPr>
              <a:t> how this process is different if a bill is determined </a:t>
            </a:r>
            <a:r>
              <a:rPr lang="en-AU" sz="1200" i="1" baseline="0" dirty="0" smtClean="0">
                <a:solidFill>
                  <a:schemeClr val="tx1"/>
                </a:solidFill>
                <a:latin typeface="Arial" panose="020B0604020202020204" pitchFamily="34" charset="0"/>
                <a:cs typeface="Arial" panose="020B0604020202020204" pitchFamily="34" charset="0"/>
              </a:rPr>
              <a:t>Urgent</a:t>
            </a:r>
            <a:r>
              <a:rPr lang="en-AU" sz="1200" i="0" baseline="0" dirty="0" smtClean="0">
                <a:solidFill>
                  <a:schemeClr val="tx1"/>
                </a:solidFill>
                <a:latin typeface="Arial" panose="020B0604020202020204" pitchFamily="34" charset="0"/>
                <a:cs typeface="Arial" panose="020B0604020202020204" pitchFamily="34" charset="0"/>
              </a:rPr>
              <a:t>.  </a:t>
            </a:r>
            <a:endParaRPr lang="en-AU" sz="1200" i="0" dirty="0" smtClean="0">
              <a:solidFill>
                <a:schemeClr val="tx1"/>
              </a:solidFill>
              <a:latin typeface="Arial" panose="020B0604020202020204" pitchFamily="34" charset="0"/>
              <a:cs typeface="Arial" panose="020B0604020202020204" pitchFamily="34" charset="0"/>
            </a:endParaRPr>
          </a:p>
          <a:p>
            <a:pPr marL="0" indent="0" algn="l">
              <a:buFont typeface="+mj-lt"/>
              <a:buNone/>
            </a:pPr>
            <a:endParaRPr lang="en-AU" sz="1200" b="1" dirty="0" smtClean="0">
              <a:solidFill>
                <a:schemeClr val="tx1"/>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F340FF6A-5E7F-440C-9F8B-55A92A54E824}" type="slidenum">
              <a:rPr lang="en-AU" smtClean="0"/>
              <a:t>3</a:t>
            </a:fld>
            <a:endParaRPr lang="en-AU"/>
          </a:p>
        </p:txBody>
      </p:sp>
    </p:spTree>
    <p:extLst>
      <p:ext uri="{BB962C8B-B14F-4D97-AF65-F5344CB8AC3E}">
        <p14:creationId xmlns:p14="http://schemas.microsoft.com/office/powerpoint/2010/main" val="17306600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AU" b="1" dirty="0" smtClean="0"/>
              <a:t>Instructions:</a:t>
            </a:r>
          </a:p>
          <a:p>
            <a:pPr marL="228600" indent="-228600" algn="l">
              <a:buFont typeface="+mj-lt"/>
              <a:buAutoNum type="arabicPeriod"/>
            </a:pPr>
            <a:r>
              <a:rPr lang="en-AU" sz="1200" b="0" dirty="0" smtClean="0">
                <a:solidFill>
                  <a:schemeClr val="tx1"/>
                </a:solidFill>
                <a:latin typeface="Arial" panose="020B0604020202020204" pitchFamily="34" charset="0"/>
                <a:cs typeface="Arial" panose="020B0604020202020204" pitchFamily="34" charset="0"/>
              </a:rPr>
              <a:t>Use the white text boxes provided to place each state in order on the flow chart. </a:t>
            </a:r>
          </a:p>
          <a:p>
            <a:pPr marL="228600" indent="-228600" algn="l">
              <a:buFont typeface="+mj-lt"/>
              <a:buAutoNum type="arabicPeriod"/>
            </a:pPr>
            <a:r>
              <a:rPr lang="en-AU" sz="1200" b="0" dirty="0" smtClean="0">
                <a:solidFill>
                  <a:schemeClr val="tx1"/>
                </a:solidFill>
                <a:latin typeface="Arial" panose="020B0604020202020204" pitchFamily="34" charset="0"/>
                <a:cs typeface="Arial" panose="020B0604020202020204" pitchFamily="34" charset="0"/>
              </a:rPr>
              <a:t>Match the green description text boxes to the correct heading.</a:t>
            </a:r>
          </a:p>
          <a:p>
            <a:pPr marL="0" indent="0" algn="l">
              <a:buFont typeface="+mj-lt"/>
              <a:buNone/>
            </a:pPr>
            <a:endParaRPr lang="en-AU" sz="1200" b="1" dirty="0" smtClean="0">
              <a:solidFill>
                <a:schemeClr val="tx1"/>
              </a:solidFill>
              <a:latin typeface="Arial" panose="020B0604020202020204" pitchFamily="34" charset="0"/>
              <a:cs typeface="Arial" panose="020B0604020202020204" pitchFamily="34" charset="0"/>
            </a:endParaRPr>
          </a:p>
          <a:p>
            <a:pPr marL="0" indent="0" algn="l">
              <a:buFont typeface="+mj-lt"/>
              <a:buNone/>
            </a:pPr>
            <a:r>
              <a:rPr lang="en-AU" sz="1200" b="1" dirty="0" smtClean="0">
                <a:solidFill>
                  <a:schemeClr val="tx1"/>
                </a:solidFill>
                <a:latin typeface="Arial" panose="020B0604020202020204" pitchFamily="34" charset="0"/>
                <a:cs typeface="Arial" panose="020B0604020202020204" pitchFamily="34" charset="0"/>
              </a:rPr>
              <a:t>Additional</a:t>
            </a:r>
            <a:r>
              <a:rPr lang="en-AU" sz="1200" b="1" baseline="0" dirty="0" smtClean="0">
                <a:solidFill>
                  <a:schemeClr val="tx1"/>
                </a:solidFill>
                <a:latin typeface="Arial" panose="020B0604020202020204" pitchFamily="34" charset="0"/>
                <a:cs typeface="Arial" panose="020B0604020202020204" pitchFamily="34" charset="0"/>
              </a:rPr>
              <a:t> Activities</a:t>
            </a:r>
          </a:p>
          <a:p>
            <a:pPr marL="228600" indent="-228600" algn="l">
              <a:buFont typeface="+mj-lt"/>
              <a:buAutoNum type="alphaUcPeriod"/>
            </a:pPr>
            <a:r>
              <a:rPr lang="en-AU" sz="1200" i="0" dirty="0" smtClean="0">
                <a:solidFill>
                  <a:schemeClr val="tx1"/>
                </a:solidFill>
                <a:latin typeface="Arial" panose="020B0604020202020204" pitchFamily="34" charset="0"/>
                <a:cs typeface="Arial" panose="020B0604020202020204" pitchFamily="34" charset="0"/>
              </a:rPr>
              <a:t>Examine Current Bills </a:t>
            </a:r>
          </a:p>
          <a:p>
            <a:pPr marL="685800" lvl="1" indent="-228600" algn="l">
              <a:buFont typeface="+mj-lt"/>
              <a:buAutoNum type="arabicPeriod"/>
            </a:pPr>
            <a:r>
              <a:rPr lang="en-AU" sz="1200" i="0" dirty="0" smtClean="0">
                <a:solidFill>
                  <a:schemeClr val="tx1"/>
                </a:solidFill>
                <a:latin typeface="Arial" panose="020B0604020202020204" pitchFamily="34" charset="0"/>
                <a:cs typeface="Arial" panose="020B0604020202020204" pitchFamily="34" charset="0"/>
              </a:rPr>
              <a:t>Choose a current act or bill</a:t>
            </a:r>
            <a:r>
              <a:rPr lang="en-AU" sz="1200" i="0" baseline="0" dirty="0" smtClean="0">
                <a:solidFill>
                  <a:schemeClr val="tx1"/>
                </a:solidFill>
                <a:latin typeface="Arial" panose="020B0604020202020204" pitchFamily="34" charset="0"/>
                <a:cs typeface="Arial" panose="020B0604020202020204" pitchFamily="34" charset="0"/>
              </a:rPr>
              <a:t> – </a:t>
            </a:r>
            <a:r>
              <a:rPr lang="en-AU" sz="1200" i="1" baseline="0" dirty="0" smtClean="0">
                <a:solidFill>
                  <a:schemeClr val="tx1"/>
                </a:solidFill>
                <a:latin typeface="Arial" panose="020B0604020202020204" pitchFamily="34" charset="0"/>
                <a:cs typeface="Arial" panose="020B0604020202020204" pitchFamily="34" charset="0"/>
              </a:rPr>
              <a:t>see links on last slide. </a:t>
            </a:r>
            <a:endParaRPr lang="en-AU" sz="1200" i="1" dirty="0" smtClean="0">
              <a:solidFill>
                <a:schemeClr val="tx1"/>
              </a:solidFill>
              <a:latin typeface="Arial" panose="020B0604020202020204" pitchFamily="34" charset="0"/>
              <a:cs typeface="Arial" panose="020B0604020202020204" pitchFamily="34" charset="0"/>
            </a:endParaRPr>
          </a:p>
          <a:p>
            <a:pPr marL="685800" lvl="1" indent="-228600" algn="l">
              <a:buFont typeface="+mj-lt"/>
              <a:buAutoNum type="arabicPeriod"/>
            </a:pPr>
            <a:r>
              <a:rPr lang="en-AU" sz="1200" i="0" dirty="0" smtClean="0">
                <a:solidFill>
                  <a:schemeClr val="tx1"/>
                </a:solidFill>
                <a:latin typeface="Arial" panose="020B0604020202020204" pitchFamily="34" charset="0"/>
                <a:cs typeface="Arial" panose="020B0604020202020204" pitchFamily="34" charset="0"/>
              </a:rPr>
              <a:t>Add text boxes to your diagram with the dates each stage was reached for that bill or act.</a:t>
            </a:r>
          </a:p>
          <a:p>
            <a:pPr marL="228600" marR="0" lvl="0" indent="-228600" algn="l" defTabSz="914400" rtl="0" eaLnBrk="1" fontAlgn="auto" latinLnBrk="0" hangingPunct="1">
              <a:lnSpc>
                <a:spcPct val="100000"/>
              </a:lnSpc>
              <a:spcBef>
                <a:spcPts val="0"/>
              </a:spcBef>
              <a:spcAft>
                <a:spcPts val="0"/>
              </a:spcAft>
              <a:buClrTx/>
              <a:buSzTx/>
              <a:buFont typeface="+mj-lt"/>
              <a:buAutoNum type="alphaUcPeriod"/>
              <a:tabLst/>
              <a:defRPr/>
            </a:pPr>
            <a:r>
              <a:rPr lang="en-AU" b="0" baseline="0" dirty="0" smtClean="0"/>
              <a:t>Investigate how ideas for new laws or changes to existing laws become bills.   </a:t>
            </a:r>
          </a:p>
          <a:p>
            <a:pPr marL="228600" marR="0" lvl="0" indent="-228600" algn="l" defTabSz="914400" rtl="0" eaLnBrk="1" fontAlgn="auto" latinLnBrk="0" hangingPunct="1">
              <a:lnSpc>
                <a:spcPct val="100000"/>
              </a:lnSpc>
              <a:spcBef>
                <a:spcPts val="0"/>
              </a:spcBef>
              <a:spcAft>
                <a:spcPts val="0"/>
              </a:spcAft>
              <a:buClrTx/>
              <a:buSzTx/>
              <a:buFont typeface="+mj-lt"/>
              <a:buAutoNum type="alphaUcPeriod"/>
              <a:tabLst/>
              <a:defRPr/>
            </a:pPr>
            <a:r>
              <a:rPr lang="en-AU" b="0" baseline="0" dirty="0" smtClean="0"/>
              <a:t>Create an infographic that uses images and limited text to outline the legislative process in Queensland.</a:t>
            </a:r>
            <a:endParaRPr lang="en-AU" b="0" dirty="0" smtClean="0"/>
          </a:p>
          <a:p>
            <a:pPr marL="228600" indent="-228600" algn="l">
              <a:buFont typeface="+mj-lt"/>
              <a:buAutoNum type="alphaUcPeriod"/>
            </a:pPr>
            <a:r>
              <a:rPr lang="en-AU" sz="1200" b="0" i="0" baseline="0" dirty="0" smtClean="0">
                <a:solidFill>
                  <a:schemeClr val="tx1"/>
                </a:solidFill>
                <a:latin typeface="Arial" panose="020B0604020202020204" pitchFamily="34" charset="0"/>
                <a:cs typeface="Arial" panose="020B0604020202020204" pitchFamily="34" charset="0"/>
              </a:rPr>
              <a:t>Discuss the steps in the process  </a:t>
            </a:r>
          </a:p>
          <a:p>
            <a:pPr marL="0" indent="0" algn="l">
              <a:buFont typeface="+mj-lt"/>
              <a:buNone/>
            </a:pPr>
            <a:endParaRPr lang="en-AU" sz="1200" i="0" baseline="0" dirty="0" smtClean="0">
              <a:solidFill>
                <a:schemeClr val="tx1"/>
              </a:solidFill>
              <a:latin typeface="Arial" panose="020B0604020202020204" pitchFamily="34" charset="0"/>
              <a:cs typeface="Arial" panose="020B0604020202020204" pitchFamily="34" charset="0"/>
            </a:endParaRPr>
          </a:p>
          <a:p>
            <a:pPr marL="0" indent="0" algn="l">
              <a:buFont typeface="+mj-lt"/>
              <a:buNone/>
            </a:pPr>
            <a:r>
              <a:rPr lang="en-AU" sz="1200" i="1" baseline="0" dirty="0" smtClean="0">
                <a:solidFill>
                  <a:schemeClr val="tx1"/>
                </a:solidFill>
                <a:latin typeface="Arial" panose="020B0604020202020204" pitchFamily="34" charset="0"/>
                <a:cs typeface="Arial" panose="020B0604020202020204" pitchFamily="34" charset="0"/>
              </a:rPr>
              <a:t>Legal studies</a:t>
            </a:r>
          </a:p>
          <a:p>
            <a:pPr marL="228600" indent="-228600" algn="l">
              <a:buFont typeface="+mj-lt"/>
              <a:buAutoNum type="arabicPeriod"/>
            </a:pPr>
            <a:r>
              <a:rPr lang="en-AU" dirty="0" smtClean="0"/>
              <a:t>Compare the legislative</a:t>
            </a:r>
            <a:r>
              <a:rPr lang="en-AU" baseline="0" dirty="0" smtClean="0"/>
              <a:t> processes at State and Federal levels. </a:t>
            </a:r>
          </a:p>
          <a:p>
            <a:pPr marL="228600" indent="-228600" algn="l">
              <a:buFont typeface="+mj-lt"/>
              <a:buAutoNum type="arabicPeriod"/>
            </a:pPr>
            <a:r>
              <a:rPr lang="en-AU" baseline="0" dirty="0" smtClean="0"/>
              <a:t>Explain implications of the unicameral parliament in Queensland using your completed comparison in your response.  </a:t>
            </a:r>
          </a:p>
          <a:p>
            <a:pPr marL="228600" indent="-228600" algn="l">
              <a:buFont typeface="+mj-lt"/>
              <a:buAutoNum type="arabicPeriod"/>
            </a:pPr>
            <a:r>
              <a:rPr lang="en-AU" sz="1200" i="0" dirty="0" smtClean="0">
                <a:solidFill>
                  <a:schemeClr val="tx1"/>
                </a:solidFill>
                <a:latin typeface="Arial" panose="020B0604020202020204" pitchFamily="34" charset="0"/>
                <a:cs typeface="Arial" panose="020B0604020202020204" pitchFamily="34" charset="0"/>
              </a:rPr>
              <a:t>Describe</a:t>
            </a:r>
            <a:r>
              <a:rPr lang="en-AU" sz="1200" i="0" baseline="0" dirty="0" smtClean="0">
                <a:solidFill>
                  <a:schemeClr val="tx1"/>
                </a:solidFill>
                <a:latin typeface="Arial" panose="020B0604020202020204" pitchFamily="34" charset="0"/>
                <a:cs typeface="Arial" panose="020B0604020202020204" pitchFamily="34" charset="0"/>
              </a:rPr>
              <a:t> how this process is different if a bill is determined </a:t>
            </a:r>
            <a:r>
              <a:rPr lang="en-AU" sz="1200" i="1" baseline="0" dirty="0" smtClean="0">
                <a:solidFill>
                  <a:schemeClr val="tx1"/>
                </a:solidFill>
                <a:latin typeface="Arial" panose="020B0604020202020204" pitchFamily="34" charset="0"/>
                <a:cs typeface="Arial" panose="020B0604020202020204" pitchFamily="34" charset="0"/>
              </a:rPr>
              <a:t>Urgent</a:t>
            </a:r>
            <a:r>
              <a:rPr lang="en-AU" sz="1200" i="0" baseline="0" dirty="0" smtClean="0">
                <a:solidFill>
                  <a:schemeClr val="tx1"/>
                </a:solidFill>
                <a:latin typeface="Arial" panose="020B0604020202020204" pitchFamily="34" charset="0"/>
                <a:cs typeface="Arial" panose="020B0604020202020204" pitchFamily="34" charset="0"/>
              </a:rPr>
              <a:t>.  </a:t>
            </a:r>
            <a:endParaRPr lang="en-AU" sz="1200" i="0" dirty="0" smtClean="0">
              <a:solidFill>
                <a:schemeClr val="tx1"/>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F340FF6A-5E7F-440C-9F8B-55A92A54E824}" type="slidenum">
              <a:rPr lang="en-AU" smtClean="0"/>
              <a:t>4</a:t>
            </a:fld>
            <a:endParaRPr lang="en-AU"/>
          </a:p>
        </p:txBody>
      </p:sp>
    </p:spTree>
    <p:extLst>
      <p:ext uri="{BB962C8B-B14F-4D97-AF65-F5344CB8AC3E}">
        <p14:creationId xmlns:p14="http://schemas.microsoft.com/office/powerpoint/2010/main" val="26408797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AU" b="1" dirty="0" smtClean="0"/>
              <a:t>Instructions:</a:t>
            </a:r>
          </a:p>
          <a:p>
            <a:pPr marL="228600" indent="-228600" algn="l">
              <a:buFont typeface="+mj-lt"/>
              <a:buAutoNum type="arabicPeriod"/>
            </a:pPr>
            <a:r>
              <a:rPr lang="en-AU" sz="1200" b="0" dirty="0" smtClean="0">
                <a:solidFill>
                  <a:schemeClr val="tx1"/>
                </a:solidFill>
                <a:latin typeface="Arial" panose="020B0604020202020204" pitchFamily="34" charset="0"/>
                <a:cs typeface="Arial" panose="020B0604020202020204" pitchFamily="34" charset="0"/>
              </a:rPr>
              <a:t>Use the white text boxes provided to place each state in order on the flow chart. </a:t>
            </a:r>
          </a:p>
          <a:p>
            <a:pPr marL="228600" indent="-228600" algn="l">
              <a:buFont typeface="+mj-lt"/>
              <a:buAutoNum type="arabicPeriod"/>
            </a:pPr>
            <a:r>
              <a:rPr lang="en-AU" sz="1200" b="0" dirty="0" smtClean="0">
                <a:solidFill>
                  <a:schemeClr val="tx1"/>
                </a:solidFill>
                <a:latin typeface="Arial" panose="020B0604020202020204" pitchFamily="34" charset="0"/>
                <a:cs typeface="Arial" panose="020B0604020202020204" pitchFamily="34" charset="0"/>
              </a:rPr>
              <a:t>Match the green description text boxes to the correct heading.</a:t>
            </a:r>
          </a:p>
          <a:p>
            <a:pPr marL="0" indent="0" algn="l">
              <a:buFont typeface="+mj-lt"/>
              <a:buNone/>
            </a:pPr>
            <a:endParaRPr lang="en-AU" sz="1200" b="1" dirty="0" smtClean="0">
              <a:solidFill>
                <a:schemeClr val="tx1"/>
              </a:solidFill>
              <a:latin typeface="Arial" panose="020B0604020202020204" pitchFamily="34" charset="0"/>
              <a:cs typeface="Arial" panose="020B0604020202020204" pitchFamily="34" charset="0"/>
            </a:endParaRPr>
          </a:p>
          <a:p>
            <a:pPr marL="0" indent="0" algn="l">
              <a:buFont typeface="+mj-lt"/>
              <a:buNone/>
            </a:pPr>
            <a:r>
              <a:rPr lang="en-AU" sz="1200" b="1" dirty="0" smtClean="0">
                <a:solidFill>
                  <a:schemeClr val="tx1"/>
                </a:solidFill>
                <a:latin typeface="Arial" panose="020B0604020202020204" pitchFamily="34" charset="0"/>
                <a:cs typeface="Arial" panose="020B0604020202020204" pitchFamily="34" charset="0"/>
              </a:rPr>
              <a:t>Additional</a:t>
            </a:r>
            <a:r>
              <a:rPr lang="en-AU" sz="1200" b="1" baseline="0" dirty="0" smtClean="0">
                <a:solidFill>
                  <a:schemeClr val="tx1"/>
                </a:solidFill>
                <a:latin typeface="Arial" panose="020B0604020202020204" pitchFamily="34" charset="0"/>
                <a:cs typeface="Arial" panose="020B0604020202020204" pitchFamily="34" charset="0"/>
              </a:rPr>
              <a:t> Activities</a:t>
            </a:r>
          </a:p>
          <a:p>
            <a:pPr marL="228600" indent="-228600" algn="l">
              <a:buFont typeface="+mj-lt"/>
              <a:buAutoNum type="alphaUcPeriod"/>
            </a:pPr>
            <a:r>
              <a:rPr lang="en-AU" sz="1200" i="0" dirty="0" smtClean="0">
                <a:solidFill>
                  <a:schemeClr val="tx1"/>
                </a:solidFill>
                <a:latin typeface="Arial" panose="020B0604020202020204" pitchFamily="34" charset="0"/>
                <a:cs typeface="Arial" panose="020B0604020202020204" pitchFamily="34" charset="0"/>
              </a:rPr>
              <a:t>Examine Current Bills </a:t>
            </a:r>
          </a:p>
          <a:p>
            <a:pPr marL="685800" lvl="1" indent="-228600" algn="l">
              <a:buFont typeface="+mj-lt"/>
              <a:buAutoNum type="arabicPeriod"/>
            </a:pPr>
            <a:r>
              <a:rPr lang="en-AU" sz="1200" i="0" dirty="0" smtClean="0">
                <a:solidFill>
                  <a:schemeClr val="tx1"/>
                </a:solidFill>
                <a:latin typeface="Arial" panose="020B0604020202020204" pitchFamily="34" charset="0"/>
                <a:cs typeface="Arial" panose="020B0604020202020204" pitchFamily="34" charset="0"/>
              </a:rPr>
              <a:t>Choose a current act or bill</a:t>
            </a:r>
            <a:r>
              <a:rPr lang="en-AU" sz="1200" i="0" baseline="0" dirty="0" smtClean="0">
                <a:solidFill>
                  <a:schemeClr val="tx1"/>
                </a:solidFill>
                <a:latin typeface="Arial" panose="020B0604020202020204" pitchFamily="34" charset="0"/>
                <a:cs typeface="Arial" panose="020B0604020202020204" pitchFamily="34" charset="0"/>
              </a:rPr>
              <a:t> – </a:t>
            </a:r>
            <a:r>
              <a:rPr lang="en-AU" sz="1200" i="1" baseline="0" dirty="0" smtClean="0">
                <a:solidFill>
                  <a:schemeClr val="tx1"/>
                </a:solidFill>
                <a:latin typeface="Arial" panose="020B0604020202020204" pitchFamily="34" charset="0"/>
                <a:cs typeface="Arial" panose="020B0604020202020204" pitchFamily="34" charset="0"/>
              </a:rPr>
              <a:t>see links on last slide. </a:t>
            </a:r>
            <a:endParaRPr lang="en-AU" sz="1200" i="1" dirty="0" smtClean="0">
              <a:solidFill>
                <a:schemeClr val="tx1"/>
              </a:solidFill>
              <a:latin typeface="Arial" panose="020B0604020202020204" pitchFamily="34" charset="0"/>
              <a:cs typeface="Arial" panose="020B0604020202020204" pitchFamily="34" charset="0"/>
            </a:endParaRPr>
          </a:p>
          <a:p>
            <a:pPr marL="685800" lvl="1" indent="-228600" algn="l">
              <a:buFont typeface="+mj-lt"/>
              <a:buAutoNum type="arabicPeriod"/>
            </a:pPr>
            <a:r>
              <a:rPr lang="en-AU" sz="1200" i="0" dirty="0" smtClean="0">
                <a:solidFill>
                  <a:schemeClr val="tx1"/>
                </a:solidFill>
                <a:latin typeface="Arial" panose="020B0604020202020204" pitchFamily="34" charset="0"/>
                <a:cs typeface="Arial" panose="020B0604020202020204" pitchFamily="34" charset="0"/>
              </a:rPr>
              <a:t>Add text boxes to your diagram with the dates each stage was reached for that bill or act.</a:t>
            </a:r>
          </a:p>
          <a:p>
            <a:pPr marL="228600" marR="0" lvl="0" indent="-228600" algn="l" defTabSz="914400" rtl="0" eaLnBrk="1" fontAlgn="auto" latinLnBrk="0" hangingPunct="1">
              <a:lnSpc>
                <a:spcPct val="100000"/>
              </a:lnSpc>
              <a:spcBef>
                <a:spcPts val="0"/>
              </a:spcBef>
              <a:spcAft>
                <a:spcPts val="0"/>
              </a:spcAft>
              <a:buClrTx/>
              <a:buSzTx/>
              <a:buFont typeface="+mj-lt"/>
              <a:buAutoNum type="alphaUcPeriod"/>
              <a:tabLst/>
              <a:defRPr/>
            </a:pPr>
            <a:r>
              <a:rPr lang="en-AU" b="0" baseline="0" dirty="0" smtClean="0"/>
              <a:t>Investigate how ideas for new laws or changes to existing laws become bills.   </a:t>
            </a:r>
          </a:p>
          <a:p>
            <a:pPr marL="228600" marR="0" lvl="0" indent="-228600" algn="l" defTabSz="914400" rtl="0" eaLnBrk="1" fontAlgn="auto" latinLnBrk="0" hangingPunct="1">
              <a:lnSpc>
                <a:spcPct val="100000"/>
              </a:lnSpc>
              <a:spcBef>
                <a:spcPts val="0"/>
              </a:spcBef>
              <a:spcAft>
                <a:spcPts val="0"/>
              </a:spcAft>
              <a:buClrTx/>
              <a:buSzTx/>
              <a:buFont typeface="+mj-lt"/>
              <a:buAutoNum type="alphaUcPeriod"/>
              <a:tabLst/>
              <a:defRPr/>
            </a:pPr>
            <a:r>
              <a:rPr lang="en-AU" b="0" baseline="0" dirty="0" smtClean="0"/>
              <a:t>Create an infographic that uses images and limited text to outline the legislative process in Queensland.</a:t>
            </a:r>
            <a:endParaRPr lang="en-AU" b="0" dirty="0" smtClean="0"/>
          </a:p>
          <a:p>
            <a:pPr marL="228600" indent="-228600" algn="l">
              <a:buFont typeface="+mj-lt"/>
              <a:buAutoNum type="alphaUcPeriod"/>
            </a:pPr>
            <a:r>
              <a:rPr lang="en-AU" sz="1200" b="0" i="0" baseline="0" dirty="0" smtClean="0">
                <a:solidFill>
                  <a:schemeClr val="tx1"/>
                </a:solidFill>
                <a:latin typeface="Arial" panose="020B0604020202020204" pitchFamily="34" charset="0"/>
                <a:cs typeface="Arial" panose="020B0604020202020204" pitchFamily="34" charset="0"/>
              </a:rPr>
              <a:t>Discuss the steps in the process  </a:t>
            </a:r>
          </a:p>
          <a:p>
            <a:pPr marL="0" indent="0" algn="l">
              <a:buFont typeface="+mj-lt"/>
              <a:buNone/>
            </a:pPr>
            <a:endParaRPr lang="en-AU" sz="1200" i="0" baseline="0" dirty="0" smtClean="0">
              <a:solidFill>
                <a:schemeClr val="tx1"/>
              </a:solidFill>
              <a:latin typeface="Arial" panose="020B0604020202020204" pitchFamily="34" charset="0"/>
              <a:cs typeface="Arial" panose="020B0604020202020204" pitchFamily="34" charset="0"/>
            </a:endParaRPr>
          </a:p>
          <a:p>
            <a:pPr marL="0" indent="0" algn="l">
              <a:buFont typeface="+mj-lt"/>
              <a:buNone/>
            </a:pPr>
            <a:r>
              <a:rPr lang="en-AU" sz="1200" i="1" baseline="0" dirty="0" smtClean="0">
                <a:solidFill>
                  <a:schemeClr val="tx1"/>
                </a:solidFill>
                <a:latin typeface="Arial" panose="020B0604020202020204" pitchFamily="34" charset="0"/>
                <a:cs typeface="Arial" panose="020B0604020202020204" pitchFamily="34" charset="0"/>
              </a:rPr>
              <a:t>Legal studies</a:t>
            </a:r>
          </a:p>
          <a:p>
            <a:pPr marL="228600" indent="-228600" algn="l">
              <a:buFont typeface="+mj-lt"/>
              <a:buAutoNum type="arabicPeriod"/>
            </a:pPr>
            <a:r>
              <a:rPr lang="en-AU" dirty="0" smtClean="0"/>
              <a:t>Compare the legislative</a:t>
            </a:r>
            <a:r>
              <a:rPr lang="en-AU" baseline="0" dirty="0" smtClean="0"/>
              <a:t> processes at State and Federal levels. </a:t>
            </a:r>
          </a:p>
          <a:p>
            <a:pPr marL="228600" indent="-228600" algn="l">
              <a:buFont typeface="+mj-lt"/>
              <a:buAutoNum type="arabicPeriod"/>
            </a:pPr>
            <a:r>
              <a:rPr lang="en-AU" baseline="0" dirty="0" smtClean="0"/>
              <a:t>Explain implications of the unicameral parliament in Queensland using your completed comparison in your response.  </a:t>
            </a:r>
          </a:p>
          <a:p>
            <a:pPr marL="228600" indent="-228600" algn="l">
              <a:buFont typeface="+mj-lt"/>
              <a:buAutoNum type="arabicPeriod"/>
            </a:pPr>
            <a:r>
              <a:rPr lang="en-AU" sz="1200" i="0" dirty="0" smtClean="0">
                <a:solidFill>
                  <a:schemeClr val="tx1"/>
                </a:solidFill>
                <a:latin typeface="Arial" panose="020B0604020202020204" pitchFamily="34" charset="0"/>
                <a:cs typeface="Arial" panose="020B0604020202020204" pitchFamily="34" charset="0"/>
              </a:rPr>
              <a:t>Describe</a:t>
            </a:r>
            <a:r>
              <a:rPr lang="en-AU" sz="1200" i="0" baseline="0" dirty="0" smtClean="0">
                <a:solidFill>
                  <a:schemeClr val="tx1"/>
                </a:solidFill>
                <a:latin typeface="Arial" panose="020B0604020202020204" pitchFamily="34" charset="0"/>
                <a:cs typeface="Arial" panose="020B0604020202020204" pitchFamily="34" charset="0"/>
              </a:rPr>
              <a:t> how this process is different if a bill is determined </a:t>
            </a:r>
            <a:r>
              <a:rPr lang="en-AU" sz="1200" i="1" baseline="0" dirty="0" smtClean="0">
                <a:solidFill>
                  <a:schemeClr val="tx1"/>
                </a:solidFill>
                <a:latin typeface="Arial" panose="020B0604020202020204" pitchFamily="34" charset="0"/>
                <a:cs typeface="Arial" panose="020B0604020202020204" pitchFamily="34" charset="0"/>
              </a:rPr>
              <a:t>Urgent</a:t>
            </a:r>
            <a:r>
              <a:rPr lang="en-AU" sz="1200" i="0" baseline="0" dirty="0" smtClean="0">
                <a:solidFill>
                  <a:schemeClr val="tx1"/>
                </a:solidFill>
                <a:latin typeface="Arial" panose="020B0604020202020204" pitchFamily="34" charset="0"/>
                <a:cs typeface="Arial" panose="020B0604020202020204" pitchFamily="34" charset="0"/>
              </a:rPr>
              <a:t>.  </a:t>
            </a:r>
            <a:endParaRPr lang="en-AU" sz="1200" i="0" dirty="0" smtClean="0">
              <a:solidFill>
                <a:schemeClr val="tx1"/>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F340FF6A-5E7F-440C-9F8B-55A92A54E824}" type="slidenum">
              <a:rPr lang="en-AU" smtClean="0"/>
              <a:t>5</a:t>
            </a:fld>
            <a:endParaRPr lang="en-AU"/>
          </a:p>
        </p:txBody>
      </p:sp>
    </p:spTree>
    <p:extLst>
      <p:ext uri="{BB962C8B-B14F-4D97-AF65-F5344CB8AC3E}">
        <p14:creationId xmlns:p14="http://schemas.microsoft.com/office/powerpoint/2010/main" val="15511783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i="1" dirty="0" smtClean="0"/>
              <a:t>Blank</a:t>
            </a:r>
            <a:r>
              <a:rPr lang="en-AU" i="1" baseline="0" dirty="0" smtClean="0"/>
              <a:t> for teacher instruction</a:t>
            </a:r>
            <a:endParaRPr lang="en-AU" i="1" dirty="0"/>
          </a:p>
        </p:txBody>
      </p:sp>
      <p:sp>
        <p:nvSpPr>
          <p:cNvPr id="4" name="Slide Number Placeholder 3"/>
          <p:cNvSpPr>
            <a:spLocks noGrp="1"/>
          </p:cNvSpPr>
          <p:nvPr>
            <p:ph type="sldNum" sz="quarter" idx="10"/>
          </p:nvPr>
        </p:nvSpPr>
        <p:spPr/>
        <p:txBody>
          <a:bodyPr/>
          <a:lstStyle/>
          <a:p>
            <a:fld id="{F340FF6A-5E7F-440C-9F8B-55A92A54E824}" type="slidenum">
              <a:rPr lang="en-AU" smtClean="0"/>
              <a:t>6</a:t>
            </a:fld>
            <a:endParaRPr lang="en-AU"/>
          </a:p>
        </p:txBody>
      </p:sp>
    </p:spTree>
    <p:extLst>
      <p:ext uri="{BB962C8B-B14F-4D97-AF65-F5344CB8AC3E}">
        <p14:creationId xmlns:p14="http://schemas.microsoft.com/office/powerpoint/2010/main" val="40919589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F340FF6A-5E7F-440C-9F8B-55A92A54E824}" type="slidenum">
              <a:rPr lang="en-AU" smtClean="0"/>
              <a:t>7</a:t>
            </a:fld>
            <a:endParaRPr lang="en-AU"/>
          </a:p>
        </p:txBody>
      </p:sp>
    </p:spTree>
    <p:extLst>
      <p:ext uri="{BB962C8B-B14F-4D97-AF65-F5344CB8AC3E}">
        <p14:creationId xmlns:p14="http://schemas.microsoft.com/office/powerpoint/2010/main" val="1422917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069341" y="4688970"/>
            <a:ext cx="12119187"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138681" y="8470395"/>
            <a:ext cx="9980507"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712894" y="3478913"/>
            <a:ext cx="6202172"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7342802" y="3478913"/>
            <a:ext cx="6202172"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5/19/2020</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712894" y="605030"/>
            <a:ext cx="12832080"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712894" y="3478913"/>
            <a:ext cx="1283208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847676" y="14066904"/>
            <a:ext cx="4562517"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712895" y="14066904"/>
            <a:ext cx="3279309"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5/19/2020</a:t>
            </a:fld>
            <a:endParaRPr lang="en-US"/>
          </a:p>
        </p:txBody>
      </p:sp>
      <p:sp>
        <p:nvSpPr>
          <p:cNvPr id="6" name="Holder 6"/>
          <p:cNvSpPr>
            <a:spLocks noGrp="1"/>
          </p:cNvSpPr>
          <p:nvPr>
            <p:ph type="sldNum" sz="quarter" idx="7"/>
          </p:nvPr>
        </p:nvSpPr>
        <p:spPr>
          <a:xfrm>
            <a:off x="10265664" y="14066904"/>
            <a:ext cx="3279309"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image" Target="../media/image1.png"/><Relationship Id="rId7" Type="http://schemas.openxmlformats.org/officeDocument/2006/relationships/hyperlink" Target="https://www.parliament.qld.gov.au/documents/explore/education/classroomActivities/legislation/Pass%20that%20law_completeflowchart.pdf" TargetMode="External"/><Relationship Id="rId12" Type="http://schemas.openxmlformats.org/officeDocument/2006/relationships/slide" Target="slide7.xm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hyperlink" Target="https://www.parliament.qld.gov.au/documents/explore/education/classroomActivities/legislation/Pass%20that%20law_worksheet.pdf" TargetMode="External"/><Relationship Id="rId11" Type="http://schemas.openxmlformats.org/officeDocument/2006/relationships/slide" Target="slide6.xml"/><Relationship Id="rId5" Type="http://schemas.openxmlformats.org/officeDocument/2006/relationships/hyperlink" Target="https://www.parliament.qld.gov.au/work-of-assembly/bills-and-legislation/current-bills-register" TargetMode="External"/><Relationship Id="rId10" Type="http://schemas.openxmlformats.org/officeDocument/2006/relationships/slide" Target="slide5.xml"/><Relationship Id="rId4" Type="http://schemas.openxmlformats.org/officeDocument/2006/relationships/hyperlink" Target="https://www.parliament.qld.gov.au/work-of-assembly/bills-and-legislation/Bills-before-the-House" TargetMode="External"/><Relationship Id="rId9" Type="http://schemas.openxmlformats.org/officeDocument/2006/relationships/slide" Target="slide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 Type="http://schemas.openxmlformats.org/officeDocument/2006/relationships/notesSlide" Target="../notesSlides/notesSlide3.xml"/><Relationship Id="rId16" Type="http://schemas.openxmlformats.org/officeDocument/2006/relationships/image" Target="../media/image15.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8" Type="http://schemas.openxmlformats.org/officeDocument/2006/relationships/hyperlink" Target="https://www.parliament.qld.gov.au/documents/explore/education/factsheets/Factsheet_3.7_MakingOfALaw.pdf" TargetMode="External"/><Relationship Id="rId3" Type="http://schemas.openxmlformats.org/officeDocument/2006/relationships/image" Target="../media/image1.png"/><Relationship Id="rId7" Type="http://schemas.openxmlformats.org/officeDocument/2006/relationships/hyperlink" Target="https://www.parliament.qld.gov.au/documents/explore/education/factsheets/Factsheet_3.5_LegislativeProcessFAQ.pd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www.parliament.qld.gov.au/work-of-assembly/bills-and-legislation/current-bills-register" TargetMode="External"/><Relationship Id="rId11" Type="http://schemas.openxmlformats.org/officeDocument/2006/relationships/hyperlink" Target="https://www.parliament.qld.gov.au/documents/explore/education/factsheets/Factsheet_3.9_ParliamentaryCommittees.pdf" TargetMode="External"/><Relationship Id="rId5" Type="http://schemas.openxmlformats.org/officeDocument/2006/relationships/hyperlink" Target="https://www.parliament.qld.gov.au/work-of-assembly/bills-and-legislation/Bills-before-the-House" TargetMode="External"/><Relationship Id="rId10" Type="http://schemas.openxmlformats.org/officeDocument/2006/relationships/hyperlink" Target="https://www.parliament.qld.gov.au/documents/explore/education/factsheets/Factsheet_3.22_OverviewOfParliamentReformAndModernisation.pdf" TargetMode="External"/><Relationship Id="rId4" Type="http://schemas.openxmlformats.org/officeDocument/2006/relationships/hyperlink" Target="https://www.parliament.qld.gov.au/explore/education/Classroom-activities/Legislation" TargetMode="External"/><Relationship Id="rId9" Type="http://schemas.openxmlformats.org/officeDocument/2006/relationships/hyperlink" Target="https://www.parliament.qld.gov.au/documents/explore/education/factsheets/Factsheet_3.6_MakingOfAnAct.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36" y="0"/>
            <a:ext cx="20167600" cy="3013276"/>
          </a:xfrm>
          <a:prstGeom prst="rect">
            <a:avLst/>
          </a:prstGeom>
        </p:spPr>
      </p:pic>
      <p:sp>
        <p:nvSpPr>
          <p:cNvPr id="4" name="TextBox 3"/>
          <p:cNvSpPr txBox="1"/>
          <p:nvPr/>
        </p:nvSpPr>
        <p:spPr>
          <a:xfrm>
            <a:off x="482600" y="3524250"/>
            <a:ext cx="19126200" cy="11726287"/>
          </a:xfrm>
          <a:prstGeom prst="rect">
            <a:avLst/>
          </a:prstGeom>
          <a:noFill/>
        </p:spPr>
        <p:txBody>
          <a:bodyPr wrap="square" rtlCol="0">
            <a:spAutoFit/>
          </a:bodyPr>
          <a:lstStyle/>
          <a:p>
            <a:r>
              <a:rPr lang="en-AU" sz="2800" dirty="0" smtClean="0"/>
              <a:t>This resource is designed to </a:t>
            </a:r>
            <a:r>
              <a:rPr lang="en-AU" sz="2800" dirty="0" smtClean="0"/>
              <a:t>complement </a:t>
            </a:r>
            <a:r>
              <a:rPr lang="en-AU" sz="2800" dirty="0" smtClean="0"/>
              <a:t>teaching of the parliamentary legislative process in Queensland. </a:t>
            </a:r>
          </a:p>
          <a:p>
            <a:endParaRPr lang="en-AU" sz="2800" dirty="0"/>
          </a:p>
          <a:p>
            <a:r>
              <a:rPr lang="en-AU" sz="2800" b="1" dirty="0"/>
              <a:t>How to </a:t>
            </a:r>
            <a:r>
              <a:rPr lang="en-AU" sz="2800" b="1" dirty="0" smtClean="0"/>
              <a:t>use:</a:t>
            </a:r>
          </a:p>
          <a:p>
            <a:endParaRPr lang="en-AU" sz="2800" dirty="0"/>
          </a:p>
          <a:p>
            <a:pPr marL="457200" lvl="0" indent="-457200">
              <a:buFont typeface="+mj-lt"/>
              <a:buAutoNum type="arabicPeriod"/>
            </a:pPr>
            <a:r>
              <a:rPr lang="en-AU" sz="2800" dirty="0"/>
              <a:t>Select the appropriate activity for the level of learning. There are three versions of the flow chart included to cater for different levels of understanding. </a:t>
            </a:r>
            <a:r>
              <a:rPr lang="en-AU" sz="2800" dirty="0" smtClean="0"/>
              <a:t>Instructions (editable) are included in the notes section for each slide. </a:t>
            </a:r>
            <a:endParaRPr lang="en-AU" sz="2800" dirty="0"/>
          </a:p>
          <a:p>
            <a:pPr marL="457200" lvl="0" indent="-457200">
              <a:buFont typeface="+mj-lt"/>
              <a:buAutoNum type="arabicPeriod"/>
            </a:pPr>
            <a:r>
              <a:rPr lang="en-AU" sz="2800" dirty="0" smtClean="0"/>
              <a:t>Delete </a:t>
            </a:r>
            <a:r>
              <a:rPr lang="en-AU" sz="2800" dirty="0"/>
              <a:t>slides not relevant to learners (including this one), before </a:t>
            </a:r>
            <a:r>
              <a:rPr lang="en-AU" sz="2800" dirty="0" smtClean="0"/>
              <a:t>sharing electronically. </a:t>
            </a:r>
            <a:endParaRPr lang="en-AU" sz="2800" dirty="0"/>
          </a:p>
          <a:p>
            <a:pPr marL="457200" lvl="0" indent="-457200">
              <a:buFont typeface="+mj-lt"/>
              <a:buAutoNum type="arabicPeriod"/>
            </a:pPr>
            <a:r>
              <a:rPr lang="en-AU" sz="2800" dirty="0" smtClean="0"/>
              <a:t>For students attempting the additional activities, </a:t>
            </a:r>
            <a:r>
              <a:rPr lang="en-AU" sz="2800" dirty="0"/>
              <a:t>hyperlinks to </a:t>
            </a:r>
            <a:r>
              <a:rPr lang="en-AU" sz="2800" u="sng" dirty="0">
                <a:hlinkClick r:id="rId4"/>
              </a:rPr>
              <a:t>Current Bills</a:t>
            </a:r>
            <a:r>
              <a:rPr lang="en-AU" sz="2800" dirty="0"/>
              <a:t> and </a:t>
            </a:r>
            <a:r>
              <a:rPr lang="en-AU" sz="2800" u="sng" dirty="0">
                <a:hlinkClick r:id="rId5"/>
              </a:rPr>
              <a:t>Bills this Parliament</a:t>
            </a:r>
            <a:r>
              <a:rPr lang="en-AU" sz="2800" dirty="0"/>
              <a:t> can be found on the ‘Additional Materials’ </a:t>
            </a:r>
            <a:r>
              <a:rPr lang="en-AU" sz="2800" dirty="0" smtClean="0"/>
              <a:t>slide. </a:t>
            </a:r>
          </a:p>
          <a:p>
            <a:pPr marL="457200" lvl="0" indent="-457200">
              <a:buFont typeface="+mj-lt"/>
              <a:buAutoNum type="arabicPeriod"/>
            </a:pPr>
            <a:endParaRPr lang="en-AU" sz="2800" dirty="0"/>
          </a:p>
          <a:p>
            <a:pPr marL="457200" lvl="0" indent="-457200">
              <a:buFont typeface="+mj-lt"/>
              <a:buAutoNum type="arabicPeriod"/>
            </a:pPr>
            <a:r>
              <a:rPr lang="en-AU" sz="2800" dirty="0"/>
              <a:t> A modified print version of this activity is available and can be found </a:t>
            </a:r>
            <a:r>
              <a:rPr lang="en-AU" sz="2800" dirty="0">
                <a:hlinkClick r:id="rId6"/>
              </a:rPr>
              <a:t>here</a:t>
            </a:r>
            <a:r>
              <a:rPr lang="en-AU" sz="2800" dirty="0"/>
              <a:t>. </a:t>
            </a:r>
          </a:p>
          <a:p>
            <a:pPr marL="457200" lvl="0" indent="-457200">
              <a:buFont typeface="+mj-lt"/>
              <a:buAutoNum type="arabicPeriod"/>
            </a:pPr>
            <a:r>
              <a:rPr lang="en-AU" sz="2800" dirty="0"/>
              <a:t>A printable version of the complete flow chart is available </a:t>
            </a:r>
            <a:r>
              <a:rPr lang="en-AU" sz="2800" dirty="0">
                <a:hlinkClick r:id="rId7"/>
              </a:rPr>
              <a:t>here</a:t>
            </a:r>
            <a:r>
              <a:rPr lang="en-AU" sz="2800" dirty="0"/>
              <a:t>.  </a:t>
            </a:r>
          </a:p>
          <a:p>
            <a:endParaRPr lang="en-AU" sz="2800" dirty="0" smtClean="0"/>
          </a:p>
          <a:p>
            <a:r>
              <a:rPr lang="en-AU" sz="3200" b="1" dirty="0" smtClean="0"/>
              <a:t>Contents: </a:t>
            </a:r>
          </a:p>
          <a:p>
            <a:pPr lvl="1"/>
            <a:r>
              <a:rPr lang="en-AU" sz="2800" b="1" dirty="0" smtClean="0">
                <a:hlinkClick r:id="rId8" action="ppaction://hlinksldjump"/>
              </a:rPr>
              <a:t>Flow Chart 1</a:t>
            </a:r>
            <a:r>
              <a:rPr lang="en-AU" sz="2800" dirty="0" smtClean="0"/>
              <a:t>		Matching activity 							</a:t>
            </a:r>
            <a:r>
              <a:rPr lang="en-AU" sz="2400" i="1" dirty="0" smtClean="0"/>
              <a:t>Instructions, Stage Headings and Stage Descriptions </a:t>
            </a:r>
          </a:p>
          <a:p>
            <a:pPr lvl="1"/>
            <a:r>
              <a:rPr lang="en-AU" sz="2400" i="1" dirty="0"/>
              <a:t>	</a:t>
            </a:r>
            <a:r>
              <a:rPr lang="en-AU" sz="2400" i="1" dirty="0" smtClean="0"/>
              <a:t>												included </a:t>
            </a:r>
            <a:endParaRPr lang="en-AU" sz="2800" i="1" dirty="0" smtClean="0"/>
          </a:p>
          <a:p>
            <a:pPr lvl="1"/>
            <a:r>
              <a:rPr lang="en-AU" sz="2800" b="1" dirty="0" smtClean="0">
                <a:hlinkClick r:id="rId9" action="ppaction://hlinksldjump"/>
              </a:rPr>
              <a:t>Flow Chart 2</a:t>
            </a:r>
            <a:r>
              <a:rPr lang="en-AU" sz="2800" dirty="0" smtClean="0"/>
              <a:t>		Students write description of stages in own words 		</a:t>
            </a:r>
            <a:r>
              <a:rPr lang="en-AU" sz="2400" i="1" dirty="0" smtClean="0"/>
              <a:t>Instructions and Stage Headings included </a:t>
            </a:r>
            <a:endParaRPr lang="en-AU" sz="2800" i="1" dirty="0" smtClean="0"/>
          </a:p>
          <a:p>
            <a:pPr lvl="1"/>
            <a:r>
              <a:rPr lang="en-AU" sz="2800" b="1" dirty="0" smtClean="0">
                <a:hlinkClick r:id="rId10" action="ppaction://hlinksldjump"/>
              </a:rPr>
              <a:t>Flow Chart 3 </a:t>
            </a:r>
            <a:r>
              <a:rPr lang="en-AU" sz="2800" dirty="0" smtClean="0"/>
              <a:t>	</a:t>
            </a:r>
            <a:r>
              <a:rPr lang="en-AU" sz="2800" dirty="0"/>
              <a:t> </a:t>
            </a:r>
            <a:r>
              <a:rPr lang="en-AU" sz="2800" dirty="0" smtClean="0"/>
              <a:t>	Students add stage headings and descriptions 		</a:t>
            </a:r>
            <a:r>
              <a:rPr lang="en-AU" sz="2400" i="1" dirty="0" smtClean="0"/>
              <a:t>Directional arrows and numbered boxes included </a:t>
            </a:r>
          </a:p>
          <a:p>
            <a:pPr lvl="1"/>
            <a:r>
              <a:rPr lang="en-AU" sz="2800" b="1" dirty="0" smtClean="0">
                <a:hlinkClick r:id="rId11" action="ppaction://hlinksldjump"/>
              </a:rPr>
              <a:t>Flow Chart 4 </a:t>
            </a:r>
            <a:r>
              <a:rPr lang="en-AU" sz="2800" dirty="0" smtClean="0"/>
              <a:t>	 	Blank flowchart					 		</a:t>
            </a:r>
            <a:r>
              <a:rPr lang="en-AU" sz="2400" i="1" dirty="0" smtClean="0"/>
              <a:t>Directional </a:t>
            </a:r>
            <a:r>
              <a:rPr lang="en-AU" sz="2400" i="1" dirty="0"/>
              <a:t>arrows </a:t>
            </a:r>
            <a:r>
              <a:rPr lang="en-AU" sz="2400" i="1" dirty="0" smtClean="0"/>
              <a:t>included </a:t>
            </a:r>
          </a:p>
          <a:p>
            <a:pPr lvl="1"/>
            <a:endParaRPr lang="en-AU" sz="2800" dirty="0" smtClean="0"/>
          </a:p>
          <a:p>
            <a:pPr lvl="1"/>
            <a:r>
              <a:rPr lang="en-AU" sz="2800" b="1" dirty="0" smtClean="0">
                <a:hlinkClick r:id="rId12" action="ppaction://hlinksldjump"/>
              </a:rPr>
              <a:t>Additional Material </a:t>
            </a:r>
            <a:r>
              <a:rPr lang="en-AU" sz="2800" dirty="0" smtClean="0"/>
              <a:t>	Links, classroom activities and factsheets related to the parliamentary legislative process.  </a:t>
            </a:r>
          </a:p>
          <a:p>
            <a:pPr lvl="1"/>
            <a:endParaRPr lang="en-AU" sz="2800" dirty="0"/>
          </a:p>
          <a:p>
            <a:pPr lvl="1"/>
            <a:endParaRPr lang="en-AU" sz="2800" i="1" dirty="0" smtClean="0"/>
          </a:p>
          <a:p>
            <a:pPr lvl="1"/>
            <a:endParaRPr lang="en-AU" sz="2800" i="1" dirty="0"/>
          </a:p>
          <a:p>
            <a:pPr lvl="1" algn="r"/>
            <a:endParaRPr lang="en-AU" sz="2800" i="1" dirty="0" smtClean="0"/>
          </a:p>
          <a:p>
            <a:pPr lvl="1" algn="r"/>
            <a:r>
              <a:rPr lang="en-AU" sz="2800" i="1" dirty="0" smtClean="0"/>
              <a:t>To access hyperlinks above please view in Presentation mode. </a:t>
            </a:r>
          </a:p>
        </p:txBody>
      </p:sp>
    </p:spTree>
    <p:extLst>
      <p:ext uri="{BB962C8B-B14F-4D97-AF65-F5344CB8AC3E}">
        <p14:creationId xmlns:p14="http://schemas.microsoft.com/office/powerpoint/2010/main" val="12708814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6611" y="3829050"/>
            <a:ext cx="18895906" cy="9571851"/>
          </a:xfrm>
        </p:spPr>
        <p:txBody>
          <a:bodyPr/>
          <a:lstStyle/>
          <a:p>
            <a:pPr fontAlgn="base"/>
            <a:r>
              <a:rPr lang="en-AU" sz="2800" b="1" dirty="0">
                <a:solidFill>
                  <a:srgbClr val="07654B"/>
                </a:solidFill>
              </a:rPr>
              <a:t>The Queensland Parliament and the Legislative Process</a:t>
            </a:r>
            <a:endParaRPr lang="en-AU" sz="2800" b="1" dirty="0" smtClean="0">
              <a:solidFill>
                <a:srgbClr val="07654B"/>
              </a:solidFill>
            </a:endParaRPr>
          </a:p>
          <a:p>
            <a:pPr fontAlgn="base"/>
            <a:endParaRPr lang="en-AU" sz="2400" dirty="0"/>
          </a:p>
          <a:p>
            <a:pPr fontAlgn="base"/>
            <a:r>
              <a:rPr lang="en-AU" sz="2400" dirty="0" smtClean="0"/>
              <a:t>A </a:t>
            </a:r>
            <a:r>
              <a:rPr lang="en-AU" sz="2400" dirty="0"/>
              <a:t>Bill is a proposal for a new law or a proposal to change an existing law presented </a:t>
            </a:r>
            <a:r>
              <a:rPr lang="en-AU" sz="2400" dirty="0" smtClean="0"/>
              <a:t>before Parliament for debate. </a:t>
            </a:r>
          </a:p>
          <a:p>
            <a:pPr fontAlgn="base"/>
            <a:endParaRPr lang="en-AU" sz="2400" dirty="0"/>
          </a:p>
          <a:p>
            <a:pPr fontAlgn="base"/>
            <a:r>
              <a:rPr lang="en-AU" sz="2400" dirty="0" smtClean="0"/>
              <a:t>There </a:t>
            </a:r>
            <a:r>
              <a:rPr lang="en-AU" sz="2400" dirty="0"/>
              <a:t>are two types of </a:t>
            </a:r>
            <a:r>
              <a:rPr lang="en-AU" sz="2400" dirty="0" smtClean="0"/>
              <a:t>Bills:</a:t>
            </a:r>
            <a:endParaRPr lang="en-AU" sz="2400" dirty="0"/>
          </a:p>
          <a:p>
            <a:pPr marL="285750" indent="-285750" fontAlgn="base">
              <a:buFont typeface="Arial" panose="020B0604020202020204" pitchFamily="34" charset="0"/>
              <a:buChar char="•"/>
            </a:pPr>
            <a:r>
              <a:rPr lang="en-AU" sz="2400" b="1" dirty="0" smtClean="0">
                <a:solidFill>
                  <a:schemeClr val="tx1"/>
                </a:solidFill>
              </a:rPr>
              <a:t>Government Bills</a:t>
            </a:r>
            <a:r>
              <a:rPr lang="en-AU" sz="2400" dirty="0" smtClean="0"/>
              <a:t> which form the majority of the State's legislation and relate to public policy, having general application over the entire State, e.g. the </a:t>
            </a:r>
            <a:r>
              <a:rPr lang="en-AU" sz="2400" i="1" dirty="0" smtClean="0"/>
              <a:t>Police Service Administration Bill.</a:t>
            </a:r>
            <a:r>
              <a:rPr lang="en-AU" sz="2400" dirty="0" smtClean="0"/>
              <a:t> </a:t>
            </a:r>
          </a:p>
          <a:p>
            <a:pPr marL="285750" indent="-285750" fontAlgn="base">
              <a:buFont typeface="Arial" panose="020B0604020202020204" pitchFamily="34" charset="0"/>
              <a:buChar char="•"/>
            </a:pPr>
            <a:r>
              <a:rPr lang="en-AU" sz="2400" b="1" dirty="0" smtClean="0">
                <a:solidFill>
                  <a:schemeClr val="tx1"/>
                </a:solidFill>
              </a:rPr>
              <a:t>Private Members' Bills</a:t>
            </a:r>
            <a:r>
              <a:rPr lang="en-AU" sz="2400" dirty="0" smtClean="0"/>
              <a:t> are bills introduced by an individual Member of Parliament instead of the Government, e.g. the </a:t>
            </a:r>
            <a:r>
              <a:rPr lang="en-AU" sz="2400" i="1" dirty="0" smtClean="0"/>
              <a:t>Criminal Code (Palliative Care) Amendment Bill,</a:t>
            </a:r>
            <a:r>
              <a:rPr lang="en-AU" sz="2400" dirty="0" smtClean="0"/>
              <a:t> which was introduced by Mr Peter Wellington MP, an Independent Member. </a:t>
            </a:r>
          </a:p>
          <a:p>
            <a:pPr fontAlgn="base"/>
            <a:endParaRPr lang="en-AU" sz="2400" dirty="0" smtClean="0"/>
          </a:p>
          <a:p>
            <a:pPr fontAlgn="base"/>
            <a:r>
              <a:rPr lang="en-AU" sz="2400" u="sng" dirty="0" smtClean="0"/>
              <a:t>Form</a:t>
            </a:r>
            <a:r>
              <a:rPr lang="en-AU" sz="2400" u="sng" dirty="0"/>
              <a:t> of a Bill</a:t>
            </a:r>
          </a:p>
          <a:p>
            <a:pPr fontAlgn="base"/>
            <a:r>
              <a:rPr lang="en-AU" sz="2400" dirty="0"/>
              <a:t>A Bill is identified by a </a:t>
            </a:r>
            <a:r>
              <a:rPr lang="en-AU" sz="2400" b="1" dirty="0"/>
              <a:t>Long Title </a:t>
            </a:r>
            <a:r>
              <a:rPr lang="en-AU" sz="2400" dirty="0"/>
              <a:t>which, in brief terms, describes the purposes of the legislation, e.g</a:t>
            </a:r>
            <a:r>
              <a:rPr lang="en-AU" sz="2400" dirty="0" smtClean="0"/>
              <a:t>.</a:t>
            </a:r>
            <a:r>
              <a:rPr lang="en-AU" sz="2400" dirty="0"/>
              <a:t> </a:t>
            </a:r>
            <a:r>
              <a:rPr lang="en-AU" sz="2400" i="1" dirty="0"/>
              <a:t>a Bill for an Act to extend the legislative powers of the States in and in relation to coastal waters.</a:t>
            </a:r>
            <a:r>
              <a:rPr lang="en-AU" sz="2400" dirty="0"/>
              <a:t>  For convenience, the </a:t>
            </a:r>
            <a:r>
              <a:rPr lang="en-AU" sz="2400" b="1" dirty="0"/>
              <a:t>Long Title </a:t>
            </a:r>
            <a:r>
              <a:rPr lang="en-AU" sz="2400" dirty="0"/>
              <a:t>is compressed into a </a:t>
            </a:r>
            <a:r>
              <a:rPr lang="en-AU" sz="2400" b="1" dirty="0"/>
              <a:t>Short Title, </a:t>
            </a:r>
            <a:r>
              <a:rPr lang="en-AU" sz="2400" dirty="0"/>
              <a:t>allowing easier recognition of the later Act, e.g</a:t>
            </a:r>
            <a:r>
              <a:rPr lang="en-AU" sz="2400" dirty="0" smtClean="0"/>
              <a:t>.</a:t>
            </a:r>
            <a:r>
              <a:rPr lang="en-AU" sz="2400" dirty="0"/>
              <a:t> </a:t>
            </a:r>
            <a:r>
              <a:rPr lang="en-AU" sz="2400" i="1" dirty="0"/>
              <a:t>Coastal Waters (State Powers) Act 1980. </a:t>
            </a:r>
            <a:endParaRPr lang="en-AU" sz="2400" dirty="0"/>
          </a:p>
          <a:p>
            <a:pPr fontAlgn="base"/>
            <a:endParaRPr lang="en-AU" sz="2400" u="sng" dirty="0" smtClean="0"/>
          </a:p>
          <a:p>
            <a:pPr fontAlgn="base"/>
            <a:r>
              <a:rPr lang="en-AU" sz="2400" u="sng" dirty="0" smtClean="0"/>
              <a:t>Origin </a:t>
            </a:r>
            <a:r>
              <a:rPr lang="en-AU" sz="2400" u="sng" dirty="0"/>
              <a:t>of a Bill</a:t>
            </a:r>
          </a:p>
          <a:p>
            <a:pPr fontAlgn="base"/>
            <a:r>
              <a:rPr lang="en-AU" sz="2400" dirty="0" smtClean="0"/>
              <a:t>Usually </a:t>
            </a:r>
            <a:r>
              <a:rPr lang="en-AU" sz="2400" dirty="0"/>
              <a:t>a Bill is the result of a Government's perceived policy needs as outlined during a general election.  However, a Government may introduce legislation based on the requirements of other sources such </a:t>
            </a:r>
            <a:r>
              <a:rPr lang="en-AU" sz="2400" dirty="0" smtClean="0"/>
              <a:t>as </a:t>
            </a:r>
            <a:r>
              <a:rPr lang="en-AU" sz="2400" dirty="0"/>
              <a:t>Government departments, outside interest groups or required amendments to current legislation.</a:t>
            </a:r>
          </a:p>
          <a:p>
            <a:pPr fontAlgn="base"/>
            <a:endParaRPr lang="en-AU" sz="2400" u="sng" dirty="0" smtClean="0"/>
          </a:p>
          <a:p>
            <a:pPr fontAlgn="base"/>
            <a:r>
              <a:rPr lang="en-AU" sz="2400" u="sng" dirty="0" smtClean="0"/>
              <a:t>Approval </a:t>
            </a:r>
            <a:r>
              <a:rPr lang="en-AU" sz="2400" u="sng" dirty="0"/>
              <a:t>of </a:t>
            </a:r>
            <a:r>
              <a:rPr lang="en-AU" sz="2400" u="sng" dirty="0" smtClean="0"/>
              <a:t>Government Bills</a:t>
            </a:r>
            <a:endParaRPr lang="en-AU" sz="2400" u="sng" dirty="0"/>
          </a:p>
          <a:p>
            <a:r>
              <a:rPr lang="en-AU" sz="2400" dirty="0"/>
              <a:t>Before a draft Bill is introduced into the Parliament, it undergoes an interrelated process involving approval, drafting, coordination and advice. Firstly, the original policy is formatted by the department and is then approved in substance by Cabinet. </a:t>
            </a:r>
            <a:r>
              <a:rPr lang="en-AU" sz="2400" dirty="0" smtClean="0"/>
              <a:t>Where </a:t>
            </a:r>
            <a:r>
              <a:rPr lang="en-AU" sz="2400" dirty="0"/>
              <a:t>necessary, cross-departmental coordination is held with interest groups. </a:t>
            </a:r>
            <a:r>
              <a:rPr lang="en-AU" sz="2400" dirty="0" smtClean="0"/>
              <a:t>The Office of the Queensland Parliamentary Counsel is responsible for drafting into </a:t>
            </a:r>
            <a:r>
              <a:rPr lang="en-AU" sz="2400" dirty="0"/>
              <a:t>Bill </a:t>
            </a:r>
            <a:r>
              <a:rPr lang="en-AU" sz="2400" dirty="0" smtClean="0"/>
              <a:t>form, </a:t>
            </a:r>
            <a:r>
              <a:rPr lang="en-AU" sz="2400" dirty="0"/>
              <a:t>with the final approval </a:t>
            </a:r>
            <a:r>
              <a:rPr lang="en-AU" sz="2400" dirty="0" smtClean="0"/>
              <a:t>provided by </a:t>
            </a:r>
            <a:r>
              <a:rPr lang="en-AU" sz="2400" dirty="0"/>
              <a:t>Cabinet and </a:t>
            </a:r>
            <a:r>
              <a:rPr lang="en-AU" sz="2400" dirty="0" smtClean="0"/>
              <a:t>the relevant </a:t>
            </a:r>
            <a:r>
              <a:rPr lang="en-AU" sz="2400" dirty="0"/>
              <a:t>political party/</a:t>
            </a:r>
            <a:r>
              <a:rPr lang="en-AU" sz="2400" dirty="0" err="1"/>
              <a:t>ies</a:t>
            </a:r>
            <a:r>
              <a:rPr lang="en-AU" sz="2400" dirty="0"/>
              <a:t>.</a:t>
            </a:r>
          </a:p>
          <a:p>
            <a:endParaRPr lang="en-AU"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36" y="0"/>
            <a:ext cx="20167600" cy="3013276"/>
          </a:xfrm>
          <a:prstGeom prst="rect">
            <a:avLst/>
          </a:prstGeom>
        </p:spPr>
      </p:pic>
    </p:spTree>
    <p:extLst>
      <p:ext uri="{BB962C8B-B14F-4D97-AF65-F5344CB8AC3E}">
        <p14:creationId xmlns:p14="http://schemas.microsoft.com/office/powerpoint/2010/main" val="39356334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4"/>
          <a:stretch>
            <a:fillRect/>
          </a:stretch>
        </p:blipFill>
        <p:spPr>
          <a:xfrm>
            <a:off x="923365" y="11925428"/>
            <a:ext cx="3489529" cy="768493"/>
          </a:xfrm>
          <a:prstGeom prst="rect">
            <a:avLst/>
          </a:prstGeom>
        </p:spPr>
      </p:pic>
      <p:pic>
        <p:nvPicPr>
          <p:cNvPr id="3" name="Picture 2"/>
          <p:cNvPicPr>
            <a:picLocks noChangeAspect="1"/>
          </p:cNvPicPr>
          <p:nvPr/>
        </p:nvPicPr>
        <p:blipFill>
          <a:blip r:embed="rId5"/>
          <a:stretch>
            <a:fillRect/>
          </a:stretch>
        </p:blipFill>
        <p:spPr>
          <a:xfrm>
            <a:off x="888051" y="2050557"/>
            <a:ext cx="3489531" cy="1605298"/>
          </a:xfrm>
          <a:prstGeom prst="rect">
            <a:avLst/>
          </a:prstGeom>
        </p:spPr>
      </p:pic>
      <p:pic>
        <p:nvPicPr>
          <p:cNvPr id="4" name="Picture 3"/>
          <p:cNvPicPr>
            <a:picLocks noChangeAspect="1"/>
          </p:cNvPicPr>
          <p:nvPr/>
        </p:nvPicPr>
        <p:blipFill>
          <a:blip r:embed="rId6"/>
          <a:stretch>
            <a:fillRect/>
          </a:stretch>
        </p:blipFill>
        <p:spPr>
          <a:xfrm>
            <a:off x="15846421" y="6630656"/>
            <a:ext cx="3489530" cy="700183"/>
          </a:xfrm>
          <a:prstGeom prst="rect">
            <a:avLst/>
          </a:prstGeom>
        </p:spPr>
      </p:pic>
      <p:pic>
        <p:nvPicPr>
          <p:cNvPr id="5" name="Picture 4"/>
          <p:cNvPicPr>
            <a:picLocks noChangeAspect="1"/>
          </p:cNvPicPr>
          <p:nvPr/>
        </p:nvPicPr>
        <p:blipFill>
          <a:blip r:embed="rId7"/>
          <a:stretch>
            <a:fillRect/>
          </a:stretch>
        </p:blipFill>
        <p:spPr>
          <a:xfrm>
            <a:off x="15698006" y="11040238"/>
            <a:ext cx="3483837" cy="1770381"/>
          </a:xfrm>
          <a:prstGeom prst="rect">
            <a:avLst/>
          </a:prstGeom>
        </p:spPr>
      </p:pic>
      <p:pic>
        <p:nvPicPr>
          <p:cNvPr id="6" name="Picture 5"/>
          <p:cNvPicPr>
            <a:picLocks noChangeAspect="1"/>
          </p:cNvPicPr>
          <p:nvPr/>
        </p:nvPicPr>
        <p:blipFill>
          <a:blip r:embed="rId8"/>
          <a:stretch>
            <a:fillRect/>
          </a:stretch>
        </p:blipFill>
        <p:spPr>
          <a:xfrm>
            <a:off x="923280" y="12973050"/>
            <a:ext cx="3483837" cy="1707764"/>
          </a:xfrm>
          <a:prstGeom prst="rect">
            <a:avLst/>
          </a:prstGeom>
        </p:spPr>
      </p:pic>
      <p:pic>
        <p:nvPicPr>
          <p:cNvPr id="7" name="Picture 6"/>
          <p:cNvPicPr>
            <a:picLocks noChangeAspect="1"/>
          </p:cNvPicPr>
          <p:nvPr/>
        </p:nvPicPr>
        <p:blipFill>
          <a:blip r:embed="rId9"/>
          <a:stretch>
            <a:fillRect/>
          </a:stretch>
        </p:blipFill>
        <p:spPr>
          <a:xfrm>
            <a:off x="904591" y="7934773"/>
            <a:ext cx="3489531" cy="654643"/>
          </a:xfrm>
          <a:prstGeom prst="rect">
            <a:avLst/>
          </a:prstGeom>
        </p:spPr>
      </p:pic>
      <p:pic>
        <p:nvPicPr>
          <p:cNvPr id="8" name="Picture 7"/>
          <p:cNvPicPr>
            <a:picLocks noChangeAspect="1"/>
          </p:cNvPicPr>
          <p:nvPr/>
        </p:nvPicPr>
        <p:blipFill>
          <a:blip r:embed="rId10"/>
          <a:stretch>
            <a:fillRect/>
          </a:stretch>
        </p:blipFill>
        <p:spPr>
          <a:xfrm>
            <a:off x="888051" y="4178338"/>
            <a:ext cx="3472451" cy="757108"/>
          </a:xfrm>
          <a:prstGeom prst="rect">
            <a:avLst/>
          </a:prstGeom>
        </p:spPr>
      </p:pic>
      <p:pic>
        <p:nvPicPr>
          <p:cNvPr id="10" name="Picture 9"/>
          <p:cNvPicPr>
            <a:picLocks noChangeAspect="1"/>
          </p:cNvPicPr>
          <p:nvPr/>
        </p:nvPicPr>
        <p:blipFill>
          <a:blip r:embed="rId11"/>
          <a:stretch>
            <a:fillRect/>
          </a:stretch>
        </p:blipFill>
        <p:spPr>
          <a:xfrm>
            <a:off x="15803726" y="7658440"/>
            <a:ext cx="3574919" cy="1610991"/>
          </a:xfrm>
          <a:prstGeom prst="rect">
            <a:avLst/>
          </a:prstGeom>
        </p:spPr>
      </p:pic>
      <p:pic>
        <p:nvPicPr>
          <p:cNvPr id="11" name="Picture 10"/>
          <p:cNvPicPr>
            <a:picLocks noChangeAspect="1"/>
          </p:cNvPicPr>
          <p:nvPr/>
        </p:nvPicPr>
        <p:blipFill>
          <a:blip r:embed="rId12"/>
          <a:stretch>
            <a:fillRect/>
          </a:stretch>
        </p:blipFill>
        <p:spPr>
          <a:xfrm>
            <a:off x="937510" y="5475090"/>
            <a:ext cx="3455375" cy="1747611"/>
          </a:xfrm>
          <a:prstGeom prst="rect">
            <a:avLst/>
          </a:prstGeom>
        </p:spPr>
      </p:pic>
      <p:pic>
        <p:nvPicPr>
          <p:cNvPr id="12" name="Picture 11"/>
          <p:cNvPicPr>
            <a:picLocks noChangeAspect="1"/>
          </p:cNvPicPr>
          <p:nvPr/>
        </p:nvPicPr>
        <p:blipFill>
          <a:blip r:embed="rId13"/>
          <a:stretch>
            <a:fillRect/>
          </a:stretch>
        </p:blipFill>
        <p:spPr>
          <a:xfrm>
            <a:off x="15861189" y="2853206"/>
            <a:ext cx="3489529" cy="768493"/>
          </a:xfrm>
          <a:prstGeom prst="rect">
            <a:avLst/>
          </a:prstGeom>
        </p:spPr>
      </p:pic>
      <p:pic>
        <p:nvPicPr>
          <p:cNvPr id="13" name="Picture 12"/>
          <p:cNvPicPr>
            <a:picLocks noChangeAspect="1"/>
          </p:cNvPicPr>
          <p:nvPr/>
        </p:nvPicPr>
        <p:blipFill>
          <a:blip r:embed="rId14"/>
          <a:stretch>
            <a:fillRect/>
          </a:stretch>
        </p:blipFill>
        <p:spPr>
          <a:xfrm>
            <a:off x="923280" y="9399265"/>
            <a:ext cx="3483837" cy="1707764"/>
          </a:xfrm>
          <a:prstGeom prst="rect">
            <a:avLst/>
          </a:prstGeom>
        </p:spPr>
      </p:pic>
      <p:pic>
        <p:nvPicPr>
          <p:cNvPr id="14" name="Picture 13"/>
          <p:cNvPicPr>
            <a:picLocks noChangeAspect="1"/>
          </p:cNvPicPr>
          <p:nvPr/>
        </p:nvPicPr>
        <p:blipFill>
          <a:blip r:embed="rId15"/>
          <a:stretch>
            <a:fillRect/>
          </a:stretch>
        </p:blipFill>
        <p:spPr>
          <a:xfrm>
            <a:off x="15692313" y="9643226"/>
            <a:ext cx="3489530" cy="700183"/>
          </a:xfrm>
          <a:prstGeom prst="rect">
            <a:avLst/>
          </a:prstGeom>
        </p:spPr>
      </p:pic>
      <p:pic>
        <p:nvPicPr>
          <p:cNvPr id="15" name="Picture 14"/>
          <p:cNvPicPr>
            <a:picLocks noChangeAspect="1"/>
          </p:cNvPicPr>
          <p:nvPr/>
        </p:nvPicPr>
        <p:blipFill>
          <a:blip r:embed="rId16"/>
          <a:stretch>
            <a:fillRect/>
          </a:stretch>
        </p:blipFill>
        <p:spPr>
          <a:xfrm>
            <a:off x="870971" y="883692"/>
            <a:ext cx="3489531" cy="654643"/>
          </a:xfrm>
          <a:prstGeom prst="rect">
            <a:avLst/>
          </a:prstGeom>
        </p:spPr>
      </p:pic>
      <p:pic>
        <p:nvPicPr>
          <p:cNvPr id="16" name="Picture 15"/>
          <p:cNvPicPr>
            <a:picLocks noChangeAspect="1"/>
          </p:cNvPicPr>
          <p:nvPr/>
        </p:nvPicPr>
        <p:blipFill>
          <a:blip r:embed="rId17"/>
          <a:stretch>
            <a:fillRect/>
          </a:stretch>
        </p:blipFill>
        <p:spPr>
          <a:xfrm>
            <a:off x="15716908" y="4200770"/>
            <a:ext cx="3737172" cy="1767993"/>
          </a:xfrm>
          <a:prstGeom prst="rect">
            <a:avLst/>
          </a:prstGeom>
        </p:spPr>
      </p:pic>
      <p:pic>
        <p:nvPicPr>
          <p:cNvPr id="17" name="Picture 16"/>
          <p:cNvPicPr>
            <a:picLocks noChangeAspect="1"/>
          </p:cNvPicPr>
          <p:nvPr/>
        </p:nvPicPr>
        <p:blipFill>
          <a:blip r:embed="rId18"/>
          <a:stretch>
            <a:fillRect/>
          </a:stretch>
        </p:blipFill>
        <p:spPr>
          <a:xfrm>
            <a:off x="15692313" y="1378429"/>
            <a:ext cx="3488400" cy="762554"/>
          </a:xfrm>
          <a:prstGeom prst="rect">
            <a:avLst/>
          </a:prstGeom>
        </p:spPr>
      </p:pic>
    </p:spTree>
    <p:extLst>
      <p:ext uri="{BB962C8B-B14F-4D97-AF65-F5344CB8AC3E}">
        <p14:creationId xmlns:p14="http://schemas.microsoft.com/office/powerpoint/2010/main" val="14063090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8937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73490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94704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36" y="0"/>
            <a:ext cx="20167600" cy="3013276"/>
          </a:xfrm>
          <a:prstGeom prst="rect">
            <a:avLst/>
          </a:prstGeom>
        </p:spPr>
      </p:pic>
      <p:sp>
        <p:nvSpPr>
          <p:cNvPr id="3" name="Text Placeholder 2"/>
          <p:cNvSpPr>
            <a:spLocks noGrp="1"/>
          </p:cNvSpPr>
          <p:nvPr>
            <p:ph type="body" idx="1"/>
          </p:nvPr>
        </p:nvSpPr>
        <p:spPr>
          <a:xfrm>
            <a:off x="712894" y="3829050"/>
            <a:ext cx="18286306" cy="10833735"/>
          </a:xfrm>
        </p:spPr>
        <p:txBody>
          <a:bodyPr/>
          <a:lstStyle/>
          <a:p>
            <a:r>
              <a:rPr lang="en-AU" sz="2800" b="1" dirty="0">
                <a:solidFill>
                  <a:srgbClr val="07654B"/>
                </a:solidFill>
              </a:rPr>
              <a:t>Additional </a:t>
            </a:r>
            <a:r>
              <a:rPr lang="en-AU" sz="2800" b="1" dirty="0" smtClean="0">
                <a:solidFill>
                  <a:srgbClr val="07654B"/>
                </a:solidFill>
              </a:rPr>
              <a:t>Material</a:t>
            </a:r>
          </a:p>
          <a:p>
            <a:endParaRPr lang="en-AU" sz="2400" b="1" dirty="0" smtClean="0">
              <a:hlinkClick r:id="rId4"/>
            </a:endParaRPr>
          </a:p>
          <a:p>
            <a:r>
              <a:rPr lang="en-AU" sz="2400" dirty="0" smtClean="0">
                <a:hlinkClick r:id="rId4"/>
              </a:rPr>
              <a:t>Classroom </a:t>
            </a:r>
            <a:r>
              <a:rPr lang="en-AU" sz="2400" dirty="0">
                <a:hlinkClick r:id="rId4"/>
              </a:rPr>
              <a:t>activities </a:t>
            </a:r>
            <a:r>
              <a:rPr lang="en-AU" sz="2400" dirty="0"/>
              <a:t>based on legislation/legislative process </a:t>
            </a:r>
          </a:p>
          <a:p>
            <a:pPr lvl="1"/>
            <a:endParaRPr lang="en-AU" sz="2400" dirty="0"/>
          </a:p>
          <a:p>
            <a:r>
              <a:rPr lang="en-AU" sz="2400" dirty="0">
                <a:hlinkClick r:id="rId5"/>
              </a:rPr>
              <a:t>Bills currently before the House</a:t>
            </a:r>
            <a:endParaRPr lang="en-AU" sz="2400" dirty="0"/>
          </a:p>
          <a:p>
            <a:endParaRPr lang="en-AU" sz="2400" dirty="0"/>
          </a:p>
          <a:p>
            <a:r>
              <a:rPr lang="en-AU" sz="2400" dirty="0">
                <a:hlinkClick r:id="rId6"/>
              </a:rPr>
              <a:t>Bills this Parliament </a:t>
            </a:r>
            <a:endParaRPr lang="en-AU" sz="2400" dirty="0"/>
          </a:p>
          <a:p>
            <a:endParaRPr lang="en-AU" sz="2400" dirty="0" smtClean="0"/>
          </a:p>
          <a:p>
            <a:r>
              <a:rPr lang="en-AU" sz="2800" b="1" dirty="0" smtClean="0">
                <a:solidFill>
                  <a:srgbClr val="07654B"/>
                </a:solidFill>
              </a:rPr>
              <a:t>Factsheets </a:t>
            </a:r>
          </a:p>
          <a:p>
            <a:endParaRPr lang="en-AU" sz="2400" dirty="0" smtClean="0"/>
          </a:p>
          <a:p>
            <a:pPr lvl="1"/>
            <a:r>
              <a:rPr lang="en-AU" sz="2400" dirty="0" smtClean="0"/>
              <a:t>Legislation </a:t>
            </a:r>
            <a:r>
              <a:rPr lang="en-AU" sz="2400" dirty="0"/>
              <a:t>Process FAQ</a:t>
            </a:r>
          </a:p>
          <a:p>
            <a:pPr lvl="1"/>
            <a:r>
              <a:rPr lang="en-AU" sz="2400" dirty="0">
                <a:hlinkClick r:id="rId7"/>
              </a:rPr>
              <a:t>https://</a:t>
            </a:r>
            <a:r>
              <a:rPr lang="en-AU" sz="2400" dirty="0" smtClean="0">
                <a:hlinkClick r:id="rId7"/>
              </a:rPr>
              <a:t>www.parliament.qld.gov.au/documents/explore/education/factsheets/Factsheet_3.5_LegislativeProcessFAQ.pdf</a:t>
            </a:r>
            <a:r>
              <a:rPr lang="en-AU" sz="2400" dirty="0" smtClean="0"/>
              <a:t> </a:t>
            </a:r>
          </a:p>
          <a:p>
            <a:pPr lvl="1"/>
            <a:endParaRPr lang="en-AU" sz="2400" dirty="0"/>
          </a:p>
          <a:p>
            <a:pPr lvl="1"/>
            <a:r>
              <a:rPr lang="en-AU" sz="2400" dirty="0" smtClean="0"/>
              <a:t>The </a:t>
            </a:r>
            <a:r>
              <a:rPr lang="en-AU" sz="2400" dirty="0"/>
              <a:t>Legislative Process - The Making of a Law (simplified)</a:t>
            </a:r>
          </a:p>
          <a:p>
            <a:pPr lvl="1"/>
            <a:r>
              <a:rPr lang="en-AU" sz="2400" dirty="0">
                <a:hlinkClick r:id="rId8"/>
              </a:rPr>
              <a:t>https://www.parliament.qld.gov.au/documents/explore/education/factsheets/Factsheet_3.7_MakingOfALaw.pdf</a:t>
            </a:r>
            <a:r>
              <a:rPr lang="en-AU" sz="2400" dirty="0" smtClean="0"/>
              <a:t>Overview </a:t>
            </a:r>
            <a:r>
              <a:rPr lang="en-AU" sz="2400" dirty="0"/>
              <a:t>of the </a:t>
            </a:r>
            <a:endParaRPr lang="en-AU" sz="2400" dirty="0" smtClean="0"/>
          </a:p>
          <a:p>
            <a:pPr lvl="1"/>
            <a:endParaRPr lang="en-AU" sz="2400" dirty="0" smtClean="0"/>
          </a:p>
          <a:p>
            <a:pPr lvl="1"/>
            <a:r>
              <a:rPr lang="en-AU" sz="2400" dirty="0"/>
              <a:t>The Legislative Process - The Making of an Act (complex</a:t>
            </a:r>
            <a:r>
              <a:rPr lang="en-AU" sz="2400" dirty="0" smtClean="0"/>
              <a:t>) </a:t>
            </a:r>
            <a:endParaRPr lang="en-AU" sz="2400" b="1" dirty="0" smtClean="0"/>
          </a:p>
          <a:p>
            <a:pPr lvl="1"/>
            <a:r>
              <a:rPr lang="en-AU" sz="2400" dirty="0">
                <a:hlinkClick r:id="rId9"/>
              </a:rPr>
              <a:t>https://www.parliament.qld.gov.au/documents/explore/education/factsheets/Factsheet_3.6_MakingOfAnAct.pdf</a:t>
            </a:r>
            <a:endParaRPr lang="en-AU" sz="2400" dirty="0"/>
          </a:p>
          <a:p>
            <a:pPr lvl="1"/>
            <a:endParaRPr lang="en-AU" sz="2400" dirty="0"/>
          </a:p>
          <a:p>
            <a:pPr lvl="1"/>
            <a:r>
              <a:rPr lang="en-AU" sz="2400" dirty="0" smtClean="0"/>
              <a:t>Parliamentary </a:t>
            </a:r>
            <a:r>
              <a:rPr lang="en-AU" sz="2400" dirty="0"/>
              <a:t>Reform and Modernisation </a:t>
            </a:r>
            <a:r>
              <a:rPr lang="en-AU" sz="2400" dirty="0" smtClean="0"/>
              <a:t>Initiatives </a:t>
            </a:r>
          </a:p>
          <a:p>
            <a:pPr lvl="1"/>
            <a:r>
              <a:rPr lang="en-AU" sz="2400" dirty="0">
                <a:hlinkClick r:id="rId10"/>
              </a:rPr>
              <a:t>https://</a:t>
            </a:r>
            <a:r>
              <a:rPr lang="en-AU" sz="2400" dirty="0" smtClean="0">
                <a:hlinkClick r:id="rId10"/>
              </a:rPr>
              <a:t>www.parliament.qld.gov.au/documents/explore/education/factsheets/Factsheet_3.22_OverviewOfParliamentReformAndModernisation.pdf</a:t>
            </a:r>
            <a:r>
              <a:rPr lang="en-AU" sz="2400" dirty="0" smtClean="0"/>
              <a:t> </a:t>
            </a:r>
          </a:p>
          <a:p>
            <a:pPr lvl="1"/>
            <a:endParaRPr lang="en-AU" sz="2400" dirty="0"/>
          </a:p>
          <a:p>
            <a:pPr lvl="1"/>
            <a:r>
              <a:rPr lang="en-AU" sz="2400" dirty="0" smtClean="0"/>
              <a:t>Parliamentary Committees </a:t>
            </a:r>
          </a:p>
          <a:p>
            <a:pPr lvl="1"/>
            <a:r>
              <a:rPr lang="en-AU" sz="2400" dirty="0">
                <a:hlinkClick r:id="rId11"/>
              </a:rPr>
              <a:t>https://</a:t>
            </a:r>
            <a:r>
              <a:rPr lang="en-AU" sz="2400" dirty="0" smtClean="0">
                <a:hlinkClick r:id="rId11"/>
              </a:rPr>
              <a:t>www.parliament.qld.gov.au/documents/explore/education/factsheets/Factsheet_3.9_ParliamentaryCommittees.pdf</a:t>
            </a:r>
            <a:r>
              <a:rPr lang="en-AU" sz="2400" dirty="0" smtClean="0"/>
              <a:t> </a:t>
            </a:r>
          </a:p>
          <a:p>
            <a:pPr lvl="1"/>
            <a:endParaRPr lang="en-AU" sz="2400" dirty="0"/>
          </a:p>
          <a:p>
            <a:pPr lvl="1"/>
            <a:endParaRPr lang="en-AU" sz="2400" dirty="0" smtClean="0"/>
          </a:p>
          <a:p>
            <a:pPr lvl="1"/>
            <a:endParaRPr lang="en-AU" sz="2400" dirty="0"/>
          </a:p>
          <a:p>
            <a:pPr lvl="1" algn="r"/>
            <a:r>
              <a:rPr lang="en-AU" sz="2400" i="1" dirty="0"/>
              <a:t>To access hyperlinks above please view in Presentation mode.</a:t>
            </a:r>
            <a:endParaRPr lang="en-AU" sz="2400" dirty="0" smtClean="0"/>
          </a:p>
        </p:txBody>
      </p:sp>
    </p:spTree>
    <p:extLst>
      <p:ext uri="{BB962C8B-B14F-4D97-AF65-F5344CB8AC3E}">
        <p14:creationId xmlns:p14="http://schemas.microsoft.com/office/powerpoint/2010/main" val="41407909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620</TotalTime>
  <Words>697</Words>
  <Application>Microsoft Office PowerPoint</Application>
  <PresentationFormat>Custom</PresentationFormat>
  <Paragraphs>124</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Queensland Parliament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Katina Webb</dc:creator>
  <cp:lastModifiedBy>Katina Webb</cp:lastModifiedBy>
  <cp:revision>9</cp:revision>
  <dcterms:created xsi:type="dcterms:W3CDTF">2020-04-22T23:17:23Z</dcterms:created>
  <dcterms:modified xsi:type="dcterms:W3CDTF">2020-05-19T06:50:02Z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2020-01-23T00:00:00Z</vt:filetime>
  </property>
  <property fmtid="{D5CDD505-2E9C-101B-9397-08002B2CF9AE}" pid="3" name="Creator">
    <vt:lpwstr>Adobe InDesign CC 13.1 (Windows)</vt:lpwstr>
  </property>
  <property fmtid="{D5CDD505-2E9C-101B-9397-08002B2CF9AE}" pid="4" name="LastSaved">
    <vt:filetime>2020-04-22T00:00:00Z</vt:filetime>
  </property>
</Properties>
</file>